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9DD2-E5C0-4AFB-BF9B-AD2718F2FF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06C7E9-2D63-48C8-B832-697675561D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C96227-7FCC-4232-8B16-499835F4BCFE}"/>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A0CC59F5-2C38-4E84-9081-54E4D0D907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13D91B-95FC-42B6-BFF4-5D286CCB607B}"/>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2232969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44D-5DC4-4404-B772-277FFC93B0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7985C2-B6D1-4343-A63A-B0252B1F24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BCD7C-B02D-47D1-9FDA-19A7835799EC}"/>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CAABF042-7632-4514-A56E-67E30A8C15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E9C749-D57E-4033-99E9-4E8BA2568E6E}"/>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1162053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285EAF-C081-4AA5-A262-77873BB9AB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2C4285-2110-4898-8DD8-7C63410CA3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366BE0-70C7-4B2C-BAD2-6EE53D777EE0}"/>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5EF3D186-1F3F-49D1-A9F9-24F2D2FF92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7E12C2-A845-41C8-BD87-D62A41417853}"/>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408068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E074-A2CC-4309-92C4-7CC7B94EFD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83EE2C-1C96-4A04-9A6E-0ADF0163B2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4F3713-C29D-45EB-B07C-E4E057F9C49F}"/>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9D490B48-257B-4E0C-B5FE-30491FDF00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6A8118-4B70-487A-BA5E-7241925DD69F}"/>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338135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A5CC-23BA-4FA2-98F0-5643AD00B4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2871F9-ED7E-4B67-8077-EDF5AD377C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9B3C3E-46E2-4365-B45D-F68EF4282D54}"/>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670B36E0-4D01-46E4-9A6D-CDA9F54D86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6BEEAC-5DBF-43D5-AA1D-10DDB2955083}"/>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73583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2BC0-3526-49F2-B998-081A750978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E45077-C26A-4267-9A47-7D36C54F0C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F78BE7-68BF-4D1D-9590-5BBC48EF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4687FA-8149-4B37-806A-30887E809EB6}"/>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6" name="Footer Placeholder 5">
            <a:extLst>
              <a:ext uri="{FF2B5EF4-FFF2-40B4-BE49-F238E27FC236}">
                <a16:creationId xmlns:a16="http://schemas.microsoft.com/office/drawing/2014/main" id="{84C4171B-4762-452D-B3D2-F25550C000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8FBFF0-7555-468B-9F11-236D250F2EB7}"/>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3570575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CBDE-E179-406A-A9BF-657DAA6437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3B2AFA6-31B4-4806-B4A6-00D7B057A4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5CEDE-206D-4B8A-BDE5-81A2C554E4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0BA08B-F31D-4A33-B1C0-09AAA9B6EC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A95589-11FA-40B8-94C7-38CB3B1A2D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7DEC31-0ED5-43E3-8E67-BF359D4DF9EC}"/>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8" name="Footer Placeholder 7">
            <a:extLst>
              <a:ext uri="{FF2B5EF4-FFF2-40B4-BE49-F238E27FC236}">
                <a16:creationId xmlns:a16="http://schemas.microsoft.com/office/drawing/2014/main" id="{FF63D51E-6815-4F51-9707-9A9FC38F821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02D687-EB11-4540-B0A5-FC9B48C1C892}"/>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88297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BC1E-1C38-4C6B-B5DC-0695084223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A90981-5E41-4E6A-9D5B-B66CA969A2A4}"/>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4" name="Footer Placeholder 3">
            <a:extLst>
              <a:ext uri="{FF2B5EF4-FFF2-40B4-BE49-F238E27FC236}">
                <a16:creationId xmlns:a16="http://schemas.microsoft.com/office/drawing/2014/main" id="{D655352A-5A9F-450D-8D08-2B04650AFD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8298CC-690D-47DA-AD01-F161AEB0C2DB}"/>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188491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3042E-FF95-49CC-95CC-B6C582613739}"/>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3" name="Footer Placeholder 2">
            <a:extLst>
              <a:ext uri="{FF2B5EF4-FFF2-40B4-BE49-F238E27FC236}">
                <a16:creationId xmlns:a16="http://schemas.microsoft.com/office/drawing/2014/main" id="{FD06C2DC-5369-4F2C-9E23-2E0BFF0C15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604A02-D735-49BF-85E9-B1EFD333DD92}"/>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405279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E193-08F8-4223-B247-5B471CB94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9198A9-B6EE-45BA-AB6A-F7E7522390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9360C45-9CFF-4C00-AAF4-B7258C348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6926B-E0FA-4810-9B95-ECA7FE00B0A7}"/>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6" name="Footer Placeholder 5">
            <a:extLst>
              <a:ext uri="{FF2B5EF4-FFF2-40B4-BE49-F238E27FC236}">
                <a16:creationId xmlns:a16="http://schemas.microsoft.com/office/drawing/2014/main" id="{4B7A18AE-36B4-4831-9844-CC68863CAF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1792DC-86EB-4513-931F-EC5BC554EFCE}"/>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34827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5E771-97D5-4850-B25E-E6B1587E77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B7B7E4D-CC97-4F5E-8C95-F6D7CD49B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501E02-EB13-4485-898A-5E44B1ED7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0BE0B-9B92-48D2-A9BA-E8C42FDDA62C}"/>
              </a:ext>
            </a:extLst>
          </p:cNvPr>
          <p:cNvSpPr>
            <a:spLocks noGrp="1"/>
          </p:cNvSpPr>
          <p:nvPr>
            <p:ph type="dt" sz="half" idx="10"/>
          </p:nvPr>
        </p:nvSpPr>
        <p:spPr/>
        <p:txBody>
          <a:bodyPr/>
          <a:lstStyle/>
          <a:p>
            <a:fld id="{01C8B290-81BE-421B-923E-ECCCF17DF12B}" type="datetimeFigureOut">
              <a:rPr lang="en-IN" smtClean="0"/>
              <a:t>09-02-2022</a:t>
            </a:fld>
            <a:endParaRPr lang="en-IN"/>
          </a:p>
        </p:txBody>
      </p:sp>
      <p:sp>
        <p:nvSpPr>
          <p:cNvPr id="6" name="Footer Placeholder 5">
            <a:extLst>
              <a:ext uri="{FF2B5EF4-FFF2-40B4-BE49-F238E27FC236}">
                <a16:creationId xmlns:a16="http://schemas.microsoft.com/office/drawing/2014/main" id="{FD75CA98-5A87-45BF-B9AB-04501B6A90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E02C0E-470F-41D5-BF7A-3E48BE3D956B}"/>
              </a:ext>
            </a:extLst>
          </p:cNvPr>
          <p:cNvSpPr>
            <a:spLocks noGrp="1"/>
          </p:cNvSpPr>
          <p:nvPr>
            <p:ph type="sldNum" sz="quarter" idx="12"/>
          </p:nvPr>
        </p:nvSpPr>
        <p:spPr/>
        <p:txBody>
          <a:bodyPr/>
          <a:lstStyle/>
          <a:p>
            <a:fld id="{4B2737AC-9D92-48D4-A654-B1042CF622D5}" type="slidenum">
              <a:rPr lang="en-IN" smtClean="0"/>
              <a:t>‹#›</a:t>
            </a:fld>
            <a:endParaRPr lang="en-IN"/>
          </a:p>
        </p:txBody>
      </p:sp>
    </p:spTree>
    <p:extLst>
      <p:ext uri="{BB962C8B-B14F-4D97-AF65-F5344CB8AC3E}">
        <p14:creationId xmlns:p14="http://schemas.microsoft.com/office/powerpoint/2010/main" val="363747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396E9-9032-4D28-8915-39940323B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607212-0947-4D0F-96EF-DF496B5A03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9CEEDA-46BA-437D-836F-FBE0E461EF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C8B290-81BE-421B-923E-ECCCF17DF12B}" type="datetimeFigureOut">
              <a:rPr lang="en-IN" smtClean="0"/>
              <a:t>09-02-2022</a:t>
            </a:fld>
            <a:endParaRPr lang="en-IN"/>
          </a:p>
        </p:txBody>
      </p:sp>
      <p:sp>
        <p:nvSpPr>
          <p:cNvPr id="5" name="Footer Placeholder 4">
            <a:extLst>
              <a:ext uri="{FF2B5EF4-FFF2-40B4-BE49-F238E27FC236}">
                <a16:creationId xmlns:a16="http://schemas.microsoft.com/office/drawing/2014/main" id="{AAABB9AD-28BB-4EC9-AEA7-3F1E16B22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A1BF499-9161-478D-B78A-B4A06ED8D5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737AC-9D92-48D4-A654-B1042CF622D5}" type="slidenum">
              <a:rPr lang="en-IN" smtClean="0"/>
              <a:t>‹#›</a:t>
            </a:fld>
            <a:endParaRPr lang="en-IN"/>
          </a:p>
        </p:txBody>
      </p:sp>
    </p:spTree>
    <p:extLst>
      <p:ext uri="{BB962C8B-B14F-4D97-AF65-F5344CB8AC3E}">
        <p14:creationId xmlns:p14="http://schemas.microsoft.com/office/powerpoint/2010/main" val="4084093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oi.org/10.3390/math9111166"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Dr.D.K.Mehta81@gmail.com" TargetMode="Externa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kaggle.com/benroshan/factors-affecting-camp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Deepak.e11296@cumail.in" TargetMode="External"/><Relationship Id="rId2" Type="http://schemas.openxmlformats.org/officeDocument/2006/relationships/hyperlink" Target="mailto:dr.d.k.mehta81@gmail.com" TargetMode="External"/><Relationship Id="rId1" Type="http://schemas.openxmlformats.org/officeDocument/2006/relationships/slideLayout" Target="../slideLayouts/slideLayout2.xml"/><Relationship Id="rId5" Type="http://schemas.openxmlformats.org/officeDocument/2006/relationships/hyperlink" Target="http://www.linkedin.com/in/dr-deepak-mehta-963838152" TargetMode="External"/><Relationship Id="rId4" Type="http://schemas.openxmlformats.org/officeDocument/2006/relationships/hyperlink" Target="https://orcid.org/0000-0001-5280-843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B79686-F588-43A7-B349-0BC25ACBA881}"/>
              </a:ext>
            </a:extLst>
          </p:cNvPr>
          <p:cNvSpPr txBox="1"/>
          <p:nvPr/>
        </p:nvSpPr>
        <p:spPr>
          <a:xfrm>
            <a:off x="1287624" y="1164494"/>
            <a:ext cx="10086393" cy="1384995"/>
          </a:xfrm>
          <a:prstGeom prst="rect">
            <a:avLst/>
          </a:prstGeom>
          <a:noFill/>
        </p:spPr>
        <p:txBody>
          <a:bodyPr wrap="square" rtlCol="0">
            <a:spAutoFit/>
          </a:bodyPr>
          <a:lstStyle/>
          <a:p>
            <a:r>
              <a:rPr lang="en-US" sz="2800" dirty="0">
                <a:solidFill>
                  <a:schemeClr val="accent1"/>
                </a:solidFill>
                <a:latin typeface="Times New Roman" panose="02020603050405020304" pitchFamily="18" charset="0"/>
                <a:cs typeface="Times New Roman" panose="02020603050405020304" pitchFamily="18" charset="0"/>
              </a:rPr>
              <a:t>Computational Statistics and Machine Learning Techniques for Effective Decision Making on Student’s Employment for Real-Time</a:t>
            </a:r>
          </a:p>
          <a:p>
            <a:r>
              <a:rPr lang="en-US" sz="2800" b="1" i="1" dirty="0">
                <a:solidFill>
                  <a:schemeClr val="accent2"/>
                </a:solidFill>
                <a:latin typeface="Times New Roman" panose="02020603050405020304" pitchFamily="18" charset="0"/>
                <a:cs typeface="Times New Roman" panose="02020603050405020304" pitchFamily="18" charset="0"/>
              </a:rPr>
              <a:t>Under the topic of : Machine Learning in Education Technology</a:t>
            </a:r>
          </a:p>
        </p:txBody>
      </p:sp>
      <p:pic>
        <p:nvPicPr>
          <p:cNvPr id="1028" name="Picture 4" descr="Mathematics | An Open Access Journal from MDPI">
            <a:extLst>
              <a:ext uri="{FF2B5EF4-FFF2-40B4-BE49-F238E27FC236}">
                <a16:creationId xmlns:a16="http://schemas.microsoft.com/office/drawing/2014/main" id="{D5217AF3-8E3E-4904-92D1-0F4221518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8" y="49763"/>
            <a:ext cx="3050335" cy="10164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DPI - Publisher of Open Access Journals">
            <a:extLst>
              <a:ext uri="{FF2B5EF4-FFF2-40B4-BE49-F238E27FC236}">
                <a16:creationId xmlns:a16="http://schemas.microsoft.com/office/drawing/2014/main" id="{79A479C1-9555-4178-95AC-BAA7C8DB6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7608" y="49763"/>
            <a:ext cx="12192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A1FA9F-F52D-4703-9275-BECE7E7F1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3" y="3157342"/>
            <a:ext cx="1094824" cy="13959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Best Private University in Punjab, North India (India) - Chandigarh  University">
            <a:extLst>
              <a:ext uri="{FF2B5EF4-FFF2-40B4-BE49-F238E27FC236}">
                <a16:creationId xmlns:a16="http://schemas.microsoft.com/office/drawing/2014/main" id="{66F3C7A0-6CF2-43DF-BAA1-333A6D0D22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1147" y="4896286"/>
            <a:ext cx="775996" cy="627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7CB916-AB3A-4B00-B42D-41FAF54E36EE}"/>
              </a:ext>
            </a:extLst>
          </p:cNvPr>
          <p:cNvSpPr txBox="1"/>
          <p:nvPr/>
        </p:nvSpPr>
        <p:spPr>
          <a:xfrm>
            <a:off x="6994283" y="4896286"/>
            <a:ext cx="5371322" cy="2031325"/>
          </a:xfrm>
          <a:prstGeom prst="rect">
            <a:avLst/>
          </a:prstGeom>
          <a:noFill/>
        </p:spPr>
        <p:txBody>
          <a:bodyPr wrap="square" rtlCol="0">
            <a:spAutoFit/>
          </a:bodyPr>
          <a:lstStyle/>
          <a:p>
            <a:r>
              <a:rPr lang="en-US" dirty="0"/>
              <a:t>Dr. Deepak Kumar</a:t>
            </a:r>
          </a:p>
          <a:p>
            <a:r>
              <a:rPr lang="en-US" dirty="0"/>
              <a:t>Associate Professor</a:t>
            </a:r>
          </a:p>
          <a:p>
            <a:r>
              <a:rPr lang="en-US" dirty="0"/>
              <a:t>Department of Computer Science &amp; Engineering</a:t>
            </a:r>
          </a:p>
          <a:p>
            <a:r>
              <a:rPr lang="en-US" dirty="0"/>
              <a:t>Apex Institute of Technology, Chandigarh University</a:t>
            </a:r>
          </a:p>
          <a:p>
            <a:r>
              <a:rPr lang="en-US" dirty="0"/>
              <a:t>Mohali(Punjab)</a:t>
            </a:r>
          </a:p>
          <a:p>
            <a:r>
              <a:rPr lang="en-US" dirty="0">
                <a:hlinkClick r:id="rId6"/>
              </a:rPr>
              <a:t>Dr.D.K.Mehta81@gmail.com</a:t>
            </a:r>
            <a:endParaRPr lang="en-US" dirty="0"/>
          </a:p>
          <a:p>
            <a:endParaRPr lang="en-IN" dirty="0"/>
          </a:p>
        </p:txBody>
      </p:sp>
      <p:sp>
        <p:nvSpPr>
          <p:cNvPr id="2" name="TextBox 1">
            <a:extLst>
              <a:ext uri="{FF2B5EF4-FFF2-40B4-BE49-F238E27FC236}">
                <a16:creationId xmlns:a16="http://schemas.microsoft.com/office/drawing/2014/main" id="{6E107132-658D-45CB-986E-9FCE2EB6EFC3}"/>
              </a:ext>
            </a:extLst>
          </p:cNvPr>
          <p:cNvSpPr txBox="1"/>
          <p:nvPr/>
        </p:nvSpPr>
        <p:spPr>
          <a:xfrm>
            <a:off x="1553126" y="3155380"/>
            <a:ext cx="8477281" cy="1015663"/>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One-Week Interdisciplinary FDP On:</a:t>
            </a:r>
          </a:p>
          <a:p>
            <a:r>
              <a:rPr lang="en-US" sz="2000" dirty="0">
                <a:solidFill>
                  <a:schemeClr val="accent1"/>
                </a:solidFill>
                <a:latin typeface="Times New Roman" panose="02020603050405020304" pitchFamily="18" charset="0"/>
                <a:cs typeface="Times New Roman" panose="02020603050405020304" pitchFamily="18" charset="0"/>
              </a:rPr>
              <a:t>Emerging Trends in Computational Intelligence (Machine Based Learning)</a:t>
            </a:r>
          </a:p>
          <a:p>
            <a:r>
              <a:rPr lang="en-US" sz="2000" dirty="0">
                <a:solidFill>
                  <a:schemeClr val="accent1"/>
                </a:solidFill>
                <a:latin typeface="Times New Roman" panose="02020603050405020304" pitchFamily="18" charset="0"/>
                <a:cs typeface="Times New Roman" panose="02020603050405020304" pitchFamily="18" charset="0"/>
              </a:rPr>
              <a:t>Akal University, Talwandi Sabo</a:t>
            </a:r>
          </a:p>
        </p:txBody>
      </p:sp>
      <p:sp>
        <p:nvSpPr>
          <p:cNvPr id="11" name="TextBox 10">
            <a:extLst>
              <a:ext uri="{FF2B5EF4-FFF2-40B4-BE49-F238E27FC236}">
                <a16:creationId xmlns:a16="http://schemas.microsoft.com/office/drawing/2014/main" id="{F22BB488-264A-4106-A44E-C4C09CF16F40}"/>
              </a:ext>
            </a:extLst>
          </p:cNvPr>
          <p:cNvSpPr txBox="1"/>
          <p:nvPr/>
        </p:nvSpPr>
        <p:spPr>
          <a:xfrm>
            <a:off x="136849" y="5638222"/>
            <a:ext cx="6181530" cy="577081"/>
          </a:xfrm>
          <a:prstGeom prst="rect">
            <a:avLst/>
          </a:prstGeom>
          <a:noFill/>
        </p:spPr>
        <p:txBody>
          <a:bodyPr wrap="square">
            <a:spAutoFit/>
          </a:bodyPr>
          <a:lstStyle/>
          <a:p>
            <a:r>
              <a:rPr lang="en-IN" sz="1050" dirty="0"/>
              <a:t>Citation: Kumar, D.; Verma, </a:t>
            </a:r>
            <a:r>
              <a:rPr lang="en-IN" sz="1050" dirty="0" err="1"/>
              <a:t>C.;Singh</a:t>
            </a:r>
            <a:r>
              <a:rPr lang="en-IN" sz="1050" dirty="0"/>
              <a:t>, P.K.; </a:t>
            </a:r>
            <a:r>
              <a:rPr lang="en-IN" sz="1050" dirty="0" err="1"/>
              <a:t>Raboaca</a:t>
            </a:r>
            <a:r>
              <a:rPr lang="en-IN" sz="1050" dirty="0"/>
              <a:t>, M.S.; </a:t>
            </a:r>
            <a:r>
              <a:rPr lang="en-IN" sz="1050" dirty="0" err="1"/>
              <a:t>Felseghi</a:t>
            </a:r>
            <a:r>
              <a:rPr lang="en-IN" sz="1050" dirty="0"/>
              <a:t>, R.-A.; Ghafoor, K.Z. Computational Statistics and Machine Learning Techniques for Effective Decision Making on Student’s Employment for Real-Time. Mathematics 2021, 9, 1166. </a:t>
            </a:r>
            <a:r>
              <a:rPr lang="en-IN" sz="1050" dirty="0">
                <a:hlinkClick r:id="rId7"/>
              </a:rPr>
              <a:t>https://doi.org/10.3390/math9111166</a:t>
            </a:r>
            <a:r>
              <a:rPr lang="en-IN" sz="1050" dirty="0"/>
              <a:t> </a:t>
            </a:r>
          </a:p>
        </p:txBody>
      </p:sp>
    </p:spTree>
    <p:extLst>
      <p:ext uri="{BB962C8B-B14F-4D97-AF65-F5344CB8AC3E}">
        <p14:creationId xmlns:p14="http://schemas.microsoft.com/office/powerpoint/2010/main" val="1332592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8279B-469B-4695-9DCC-16CAB212630A}"/>
              </a:ext>
            </a:extLst>
          </p:cNvPr>
          <p:cNvSpPr>
            <a:spLocks noGrp="1"/>
          </p:cNvSpPr>
          <p:nvPr>
            <p:ph idx="1"/>
          </p:nvPr>
        </p:nvSpPr>
        <p:spPr>
          <a:xfrm>
            <a:off x="838200" y="1548882"/>
            <a:ext cx="10515600" cy="4628081"/>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A study was conducted on the South Asian Universities dataset in 2014–2016 with the help of statistical tools. It was found that the used statistical methods improved the placement process accuracy with good glaring performance. Overall, the academic rate as a determinant in predicting placement played a better role[4].</a:t>
            </a:r>
          </a:p>
          <a:p>
            <a:pPr algn="just"/>
            <a:r>
              <a:rPr lang="en-US" sz="2400" dirty="0">
                <a:latin typeface="Times New Roman" panose="02020603050405020304" pitchFamily="18" charset="0"/>
                <a:cs typeface="Times New Roman" panose="02020603050405020304" pitchFamily="18" charset="0"/>
              </a:rPr>
              <a:t> A technical college’s placement data was analyzed with academicians predicting which engineering branch or stream would be full with admission accuracy (80%) and with a random forest classifier [6]</a:t>
            </a:r>
          </a:p>
          <a:p>
            <a:pPr algn="just"/>
            <a:r>
              <a:rPr lang="en-US" sz="2400" dirty="0">
                <a:latin typeface="Times New Roman" panose="02020603050405020304" pitchFamily="18" charset="0"/>
                <a:cs typeface="Times New Roman" panose="02020603050405020304" pitchFamily="18" charset="0"/>
              </a:rPr>
              <a:t>Moreover, the study also found that placed students’ offered salary was predicted in two phases of the dataset with the k-nearest neighbor (94.5%) and XGB regression.</a:t>
            </a:r>
          </a:p>
          <a:p>
            <a:pPr algn="just"/>
            <a:r>
              <a:rPr lang="en-US" sz="2400" dirty="0">
                <a:latin typeface="Times New Roman" panose="02020603050405020304" pitchFamily="18" charset="0"/>
                <a:cs typeface="Times New Roman" panose="02020603050405020304" pitchFamily="18" charset="0"/>
              </a:rPr>
              <a:t>One of the studies [8] also favored the RF model for predicting student placement (99.9%). It also extracted the UG degree percentage (p &lt; 0.05) as an important core feature in obtaining a dream placement.</a:t>
            </a:r>
          </a:p>
          <a:p>
            <a:pPr algn="just"/>
            <a:r>
              <a:rPr lang="en-US" sz="2400" dirty="0">
                <a:latin typeface="Times New Roman" panose="02020603050405020304" pitchFamily="18" charset="0"/>
                <a:cs typeface="Times New Roman" panose="02020603050405020304" pitchFamily="18" charset="0"/>
              </a:rPr>
              <a:t> As observed, most cited studies preferred the RF model for prediction due to its ensemble learning approach</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4098" name="Picture 2" descr="Related Work/Literature Review/Survey Paper: A Collection of Resources">
            <a:extLst>
              <a:ext uri="{FF2B5EF4-FFF2-40B4-BE49-F238E27FC236}">
                <a16:creationId xmlns:a16="http://schemas.microsoft.com/office/drawing/2014/main" id="{D3F2F90E-F4ED-4BA8-9629-2F8ECA6B0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5716"/>
            <a:ext cx="3761793" cy="125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35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BEE1-D98B-4EEE-B8C9-BC823B4642C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2E2C1A5-EE5C-42A1-BFAA-6F3A2809F1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B239BCD-69AC-4CB9-8828-85BC5B33D16F}"/>
              </a:ext>
            </a:extLst>
          </p:cNvPr>
          <p:cNvPicPr>
            <a:picLocks noChangeAspect="1"/>
          </p:cNvPicPr>
          <p:nvPr/>
        </p:nvPicPr>
        <p:blipFill rotWithShape="1">
          <a:blip r:embed="rId2"/>
          <a:srcRect l="18749" t="14966" r="16659" b="28163"/>
          <a:stretch/>
        </p:blipFill>
        <p:spPr>
          <a:xfrm>
            <a:off x="1017036" y="1750825"/>
            <a:ext cx="9088017" cy="4500938"/>
          </a:xfrm>
          <a:prstGeom prst="rect">
            <a:avLst/>
          </a:prstGeom>
        </p:spPr>
      </p:pic>
      <p:pic>
        <p:nvPicPr>
          <p:cNvPr id="7172" name="Picture 4" descr="Index of /sep/bob/images/metrotab">
            <a:extLst>
              <a:ext uri="{FF2B5EF4-FFF2-40B4-BE49-F238E27FC236}">
                <a16:creationId xmlns:a16="http://schemas.microsoft.com/office/drawing/2014/main" id="{3201F43E-C8A8-4A57-B34D-0B6758CDB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27" y="103981"/>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08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A360D-1E37-48F8-A530-42C3F9505251}"/>
              </a:ext>
            </a:extLst>
          </p:cNvPr>
          <p:cNvSpPr>
            <a:spLocks noGrp="1"/>
          </p:cNvSpPr>
          <p:nvPr>
            <p:ph idx="1"/>
          </p:nvPr>
        </p:nvSpPr>
        <p:spPr>
          <a:xfrm>
            <a:off x="838200" y="99461"/>
            <a:ext cx="10515600" cy="6674564"/>
          </a:xfrm>
        </p:spPr>
        <p:txBody>
          <a:bodyPr>
            <a:noAutofit/>
          </a:bodyPr>
          <a:lstStyle/>
          <a:p>
            <a:pPr algn="just"/>
            <a:r>
              <a:rPr lang="en-US" sz="2000" dirty="0">
                <a:latin typeface="Times New Roman" panose="02020603050405020304" pitchFamily="18" charset="0"/>
                <a:cs typeface="Times New Roman" panose="02020603050405020304" pitchFamily="18" charset="0"/>
              </a:rPr>
              <a:t>Table 1 displays the extant research that used predictive and differential study on placement or related datasets to forecast employability chances and to assess the impact of different variables. </a:t>
            </a:r>
          </a:p>
          <a:p>
            <a:pPr algn="just"/>
            <a:r>
              <a:rPr lang="en-US" sz="2000" dirty="0">
                <a:latin typeface="Times New Roman" panose="02020603050405020304" pitchFamily="18" charset="0"/>
                <a:cs typeface="Times New Roman" panose="02020603050405020304" pitchFamily="18" charset="0"/>
              </a:rPr>
              <a:t>It also contrasts and compares all related studies with the present research scheme. </a:t>
            </a:r>
          </a:p>
          <a:p>
            <a:pPr algn="just"/>
            <a:r>
              <a:rPr lang="en-US" sz="2000" dirty="0">
                <a:latin typeface="Times New Roman" panose="02020603050405020304" pitchFamily="18" charset="0"/>
                <a:cs typeface="Times New Roman" panose="02020603050405020304" pitchFamily="18" charset="0"/>
              </a:rPr>
              <a:t>A. Ojha et al. (2017) utilized the Decision Tree (DT) and Random Forest (RF) model and predicted placement chances for a student with his academic background. </a:t>
            </a:r>
          </a:p>
          <a:p>
            <a:pPr algn="just"/>
            <a:r>
              <a:rPr lang="en-US" sz="2000" dirty="0">
                <a:latin typeface="Times New Roman" panose="02020603050405020304" pitchFamily="18" charset="0"/>
                <a:cs typeface="Times New Roman" panose="02020603050405020304" pitchFamily="18" charset="0"/>
              </a:rPr>
              <a:t>Moreover, the result from </a:t>
            </a:r>
            <a:r>
              <a:rPr lang="en-US" sz="2000" dirty="0" err="1">
                <a:latin typeface="Times New Roman" panose="02020603050405020304" pitchFamily="18" charset="0"/>
                <a:cs typeface="Times New Roman" panose="02020603050405020304" pitchFamily="18" charset="0"/>
              </a:rPr>
              <a:t>K.Pruthi</a:t>
            </a:r>
            <a:r>
              <a:rPr lang="en-US" sz="2000" dirty="0">
                <a:latin typeface="Times New Roman" panose="02020603050405020304" pitchFamily="18" charset="0"/>
                <a:cs typeface="Times New Roman" panose="02020603050405020304" pitchFamily="18" charset="0"/>
              </a:rPr>
              <a:t> et al. (2015) used forecasting employability for a student in campus placement with Naïve Bayes (NB). </a:t>
            </a:r>
          </a:p>
          <a:p>
            <a:pPr algn="just"/>
            <a:r>
              <a:rPr lang="en-US" sz="2000" dirty="0" err="1">
                <a:latin typeface="Times New Roman" panose="02020603050405020304" pitchFamily="18" charset="0"/>
                <a:cs typeface="Times New Roman" panose="02020603050405020304" pitchFamily="18" charset="0"/>
              </a:rPr>
              <a:t>T.Arvind</a:t>
            </a:r>
            <a:r>
              <a:rPr lang="en-US" sz="2000" dirty="0">
                <a:latin typeface="Times New Roman" panose="02020603050405020304" pitchFamily="18" charset="0"/>
                <a:cs typeface="Times New Roman" panose="02020603050405020304" pitchFamily="18" charset="0"/>
              </a:rPr>
              <a:t> et al. (2019) used regression for forecasting placed student salary with Linear Regression (LNR), Extreme Gradient Boosting (XGB), Gradient Boosting (GB), and Random Forest (RF) regression.</a:t>
            </a:r>
          </a:p>
          <a:p>
            <a:pPr algn="just"/>
            <a:r>
              <a:rPr lang="en-US" sz="2000" dirty="0">
                <a:latin typeface="Times New Roman" panose="02020603050405020304" pitchFamily="18" charset="0"/>
                <a:cs typeface="Times New Roman" panose="02020603050405020304" pitchFamily="18" charset="0"/>
              </a:rPr>
              <a:t>Gabor Kiss et al. (2013) and </a:t>
            </a:r>
            <a:r>
              <a:rPr lang="en-US" sz="2000" dirty="0" err="1">
                <a:latin typeface="Times New Roman" panose="02020603050405020304" pitchFamily="18" charset="0"/>
                <a:cs typeface="Times New Roman" panose="02020603050405020304" pitchFamily="18" charset="0"/>
              </a:rPr>
              <a:t>C.Verma</a:t>
            </a:r>
            <a:r>
              <a:rPr lang="en-US" sz="2000" dirty="0">
                <a:latin typeface="Times New Roman" panose="02020603050405020304" pitchFamily="18" charset="0"/>
                <a:cs typeface="Times New Roman" panose="02020603050405020304" pitchFamily="18" charset="0"/>
              </a:rPr>
              <a:t> (2016) assessed the significant impact of gender on different variables. </a:t>
            </a:r>
          </a:p>
          <a:p>
            <a:pPr algn="just"/>
            <a:r>
              <a:rPr lang="en-US" sz="2000" dirty="0">
                <a:latin typeface="Times New Roman" panose="02020603050405020304" pitchFamily="18" charset="0"/>
                <a:cs typeface="Times New Roman" panose="02020603050405020304" pitchFamily="18" charset="0"/>
              </a:rPr>
              <a:t>The associativity also verified two nominal variables, English language and gender (</a:t>
            </a:r>
            <a:r>
              <a:rPr lang="en-US" sz="2000" dirty="0" err="1">
                <a:latin typeface="Times New Roman" panose="02020603050405020304" pitchFamily="18" charset="0"/>
                <a:cs typeface="Times New Roman" panose="02020603050405020304" pitchFamily="18" charset="0"/>
              </a:rPr>
              <a:t>T.Sevindi</a:t>
            </a:r>
            <a:r>
              <a:rPr lang="en-US" sz="2000" dirty="0">
                <a:latin typeface="Times New Roman" panose="02020603050405020304" pitchFamily="18" charset="0"/>
                <a:cs typeface="Times New Roman" panose="02020603050405020304" pitchFamily="18" charset="0"/>
              </a:rPr>
              <a:t> et al. (2020)) and proved the relationship exists among them.</a:t>
            </a:r>
          </a:p>
          <a:p>
            <a:pPr algn="just"/>
            <a:r>
              <a:rPr lang="en-US" sz="2000" dirty="0">
                <a:latin typeface="Times New Roman" panose="02020603050405020304" pitchFamily="18" charset="0"/>
                <a:cs typeface="Times New Roman" panose="02020603050405020304" pitchFamily="18" charset="0"/>
              </a:rPr>
              <a:t>The present study used differential, inferential and predictive analysis with Determinant Feature Detection (DFD) research on a placement dataset and tried to assess the impact of gender and specialty in masters on placement chances, and the offered salary. </a:t>
            </a:r>
          </a:p>
          <a:p>
            <a:pPr algn="just"/>
            <a:r>
              <a:rPr lang="en-US" sz="2000" dirty="0">
                <a:latin typeface="Times New Roman" panose="02020603050405020304" pitchFamily="18" charset="0"/>
                <a:cs typeface="Times New Roman" panose="02020603050405020304" pitchFamily="18" charset="0"/>
              </a:rPr>
              <a:t>It also tried to forecast student employability and placement gender in campus placement using supervised machine learning algorithms such as Support Vector Machine (SVM), Logistic Regression (LR), RF and XGB.</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15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7181C-D8A8-434F-8D2A-834D3A3A1E50}"/>
              </a:ext>
            </a:extLst>
          </p:cNvPr>
          <p:cNvSpPr>
            <a:spLocks noGrp="1"/>
          </p:cNvSpPr>
          <p:nvPr>
            <p:ph idx="1"/>
          </p:nvPr>
        </p:nvSpPr>
        <p:spPr>
          <a:xfrm>
            <a:off x="838200" y="1825624"/>
            <a:ext cx="10515600" cy="4724465"/>
          </a:xfrm>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Earlier work used either predictive or statistical analyses of the data patterns belonging to student placements.</a:t>
            </a:r>
          </a:p>
          <a:p>
            <a:pPr algn="just"/>
            <a:r>
              <a:rPr lang="en-US" dirty="0">
                <a:latin typeface="Times New Roman" panose="02020603050405020304" pitchFamily="18" charset="0"/>
                <a:cs typeface="Times New Roman" panose="02020603050405020304" pitchFamily="18" charset="0"/>
              </a:rPr>
              <a:t>Using identical samples, researchers did not explore the impact of gender on specialization towards students’ offered salary in campus placement.</a:t>
            </a:r>
          </a:p>
          <a:p>
            <a:pPr algn="just"/>
            <a:r>
              <a:rPr lang="en-US" dirty="0">
                <a:latin typeface="Times New Roman" panose="02020603050405020304" pitchFamily="18" charset="0"/>
                <a:cs typeface="Times New Roman" panose="02020603050405020304" pitchFamily="18" charset="0"/>
              </a:rPr>
              <a:t>Previous studies did not even identify the placement status or the gender of placed students [18,19]. </a:t>
            </a:r>
          </a:p>
          <a:p>
            <a:pPr algn="just"/>
            <a:r>
              <a:rPr lang="en-US" dirty="0">
                <a:latin typeface="Times New Roman" panose="02020603050405020304" pitchFamily="18" charset="0"/>
                <a:cs typeface="Times New Roman" panose="02020603050405020304" pitchFamily="18" charset="0"/>
              </a:rPr>
              <a:t>Other literature encouraged us to fill the research gap by developing hybrid automated models.</a:t>
            </a:r>
          </a:p>
          <a:p>
            <a:pPr algn="just"/>
            <a:r>
              <a:rPr lang="en-US" dirty="0">
                <a:latin typeface="Times New Roman" panose="02020603050405020304" pitchFamily="18" charset="0"/>
                <a:cs typeface="Times New Roman" panose="02020603050405020304" pitchFamily="18" charset="0"/>
              </a:rPr>
              <a:t>It is found that there is a lack of prominent issues in the existing studies, such as impact of salary of placed student on the course specialization and gender, effect of placement test percentage on gender, association between placement status and course specialization and stream of a degree program, and placement identification with gender and status. </a:t>
            </a:r>
          </a:p>
          <a:p>
            <a:pPr algn="just"/>
            <a:r>
              <a:rPr lang="en-US" dirty="0">
                <a:latin typeface="Times New Roman" panose="02020603050405020304" pitchFamily="18" charset="0"/>
                <a:cs typeface="Times New Roman" panose="02020603050405020304" pitchFamily="18" charset="0"/>
              </a:rPr>
              <a:t>However, the present study has overcome the these issues with significant results.</a:t>
            </a:r>
            <a:endParaRPr lang="en-IN" dirty="0">
              <a:latin typeface="Times New Roman" panose="02020603050405020304" pitchFamily="18" charset="0"/>
              <a:cs typeface="Times New Roman" panose="02020603050405020304" pitchFamily="18" charset="0"/>
            </a:endParaRPr>
          </a:p>
        </p:txBody>
      </p:sp>
      <p:pic>
        <p:nvPicPr>
          <p:cNvPr id="8194" name="Picture 2" descr="Are you anxious at the start of the project — discover the secret  simplicity of the business analyst's problem statement. | by Jeffrey Daube  | Medium">
            <a:extLst>
              <a:ext uri="{FF2B5EF4-FFF2-40B4-BE49-F238E27FC236}">
                <a16:creationId xmlns:a16="http://schemas.microsoft.com/office/drawing/2014/main" id="{497087C2-07A2-40B6-907B-686EB540B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5564"/>
            <a:ext cx="4088363"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8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E585-D363-4F99-A84A-077F5844A3CA}"/>
              </a:ext>
            </a:extLst>
          </p:cNvPr>
          <p:cNvSpPr>
            <a:spLocks noGrp="1"/>
          </p:cNvSpPr>
          <p:nvPr>
            <p:ph type="title"/>
          </p:nvPr>
        </p:nvSpPr>
        <p:spPr/>
        <p:txBody>
          <a:bodyPr/>
          <a:lstStyle/>
          <a:p>
            <a:r>
              <a:rPr lang="en-US" dirty="0"/>
              <a:t>Objectives and Hypotheses</a:t>
            </a:r>
            <a:endParaRPr lang="en-IN" dirty="0"/>
          </a:p>
        </p:txBody>
      </p:sp>
      <p:sp>
        <p:nvSpPr>
          <p:cNvPr id="3" name="Content Placeholder 2">
            <a:extLst>
              <a:ext uri="{FF2B5EF4-FFF2-40B4-BE49-F238E27FC236}">
                <a16:creationId xmlns:a16="http://schemas.microsoft.com/office/drawing/2014/main" id="{9729CAB8-4ED8-4F9B-B7DB-B762F356ED1A}"/>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To discover the difference between male and female students towards offered salaries.</a:t>
            </a:r>
          </a:p>
          <a:p>
            <a:pPr lvl="1" algn="just"/>
            <a:r>
              <a:rPr lang="en-US" sz="2000" b="1" dirty="0">
                <a:latin typeface="Times New Roman" panose="02020603050405020304" pitchFamily="18" charset="0"/>
                <a:cs typeface="Times New Roman" panose="02020603050405020304" pitchFamily="18" charset="0"/>
              </a:rPr>
              <a:t>Hypothesis 01 </a:t>
            </a:r>
            <a:r>
              <a:rPr lang="en-US" sz="2000" dirty="0">
                <a:latin typeface="Times New Roman" panose="02020603050405020304" pitchFamily="18" charset="0"/>
                <a:cs typeface="Times New Roman" panose="02020603050405020304" pitchFamily="18" charset="0"/>
              </a:rPr>
              <a:t>(H01): No significant difference between male and female students towards the offered salary.</a:t>
            </a:r>
          </a:p>
          <a:p>
            <a:pPr lvl="1" algn="just"/>
            <a:r>
              <a:rPr lang="en-US" sz="2000" b="1" dirty="0">
                <a:latin typeface="Times New Roman" panose="02020603050405020304" pitchFamily="18" charset="0"/>
                <a:cs typeface="Times New Roman" panose="02020603050405020304" pitchFamily="18" charset="0"/>
              </a:rPr>
              <a:t>Hypothesis 1A </a:t>
            </a:r>
            <a:r>
              <a:rPr lang="en-US" sz="2000" dirty="0">
                <a:latin typeface="Times New Roman" panose="02020603050405020304" pitchFamily="18" charset="0"/>
                <a:cs typeface="Times New Roman" panose="02020603050405020304" pitchFamily="18" charset="0"/>
              </a:rPr>
              <a:t>(H1A): A significant difference between male and female students towards the offered salary.</a:t>
            </a:r>
          </a:p>
          <a:p>
            <a:r>
              <a:rPr lang="en-US" sz="2400" dirty="0">
                <a:latin typeface="Times New Roman" panose="02020603050405020304" pitchFamily="18" charset="0"/>
                <a:cs typeface="Times New Roman" panose="02020603050405020304" pitchFamily="18" charset="0"/>
              </a:rPr>
              <a:t>To discover the difference between MBA Specialization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towards offered salaries.</a:t>
            </a:r>
          </a:p>
          <a:p>
            <a:pPr lvl="1"/>
            <a:r>
              <a:rPr lang="en-US" sz="2000" b="1" dirty="0">
                <a:latin typeface="Times New Roman" panose="02020603050405020304" pitchFamily="18" charset="0"/>
                <a:cs typeface="Times New Roman" panose="02020603050405020304" pitchFamily="18" charset="0"/>
              </a:rPr>
              <a:t>Hypothesis 02 (H02): </a:t>
            </a:r>
            <a:r>
              <a:rPr lang="en-US" sz="2000" dirty="0">
                <a:latin typeface="Times New Roman" panose="02020603050405020304" pitchFamily="18" charset="0"/>
                <a:cs typeface="Times New Roman" panose="02020603050405020304" pitchFamily="18" charset="0"/>
              </a:rPr>
              <a:t>No Significant difference between </a:t>
            </a:r>
            <a:r>
              <a:rPr lang="en-US" sz="2000" dirty="0" err="1">
                <a:latin typeface="Times New Roman" panose="02020603050405020304" pitchFamily="18" charset="0"/>
                <a:cs typeface="Times New Roman" panose="02020603050405020304" pitchFamily="18" charset="0"/>
              </a:rPr>
              <a:t>Mkt&amp;Fin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Mkt&amp;HR</a:t>
            </a:r>
            <a:r>
              <a:rPr lang="en-US" sz="2000" dirty="0">
                <a:latin typeface="Times New Roman" panose="02020603050405020304" pitchFamily="18" charset="0"/>
                <a:cs typeface="Times New Roman" panose="02020603050405020304" pitchFamily="18" charset="0"/>
              </a:rPr>
              <a:t> towards the offered salary.</a:t>
            </a:r>
          </a:p>
          <a:p>
            <a:pPr lvl="1"/>
            <a:r>
              <a:rPr lang="en-US" sz="2000" b="1" dirty="0">
                <a:latin typeface="Times New Roman" panose="02020603050405020304" pitchFamily="18" charset="0"/>
                <a:cs typeface="Times New Roman" panose="02020603050405020304" pitchFamily="18" charset="0"/>
              </a:rPr>
              <a:t>Hypothesis 2A (H2A): </a:t>
            </a:r>
            <a:r>
              <a:rPr lang="en-US" sz="2000" dirty="0">
                <a:latin typeface="Times New Roman" panose="02020603050405020304" pitchFamily="18" charset="0"/>
                <a:cs typeface="Times New Roman" panose="02020603050405020304" pitchFamily="18" charset="0"/>
              </a:rPr>
              <a:t>A Significant difference between </a:t>
            </a:r>
            <a:r>
              <a:rPr lang="en-US" sz="2000" dirty="0" err="1">
                <a:latin typeface="Times New Roman" panose="02020603050405020304" pitchFamily="18" charset="0"/>
                <a:cs typeface="Times New Roman" panose="02020603050405020304" pitchFamily="18" charset="0"/>
              </a:rPr>
              <a:t>Mkt&amp;Fin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Mkt&amp;HR</a:t>
            </a:r>
            <a:r>
              <a:rPr lang="en-US" sz="2000" dirty="0">
                <a:latin typeface="Times New Roman" panose="02020603050405020304" pitchFamily="18" charset="0"/>
                <a:cs typeface="Times New Roman" panose="02020603050405020304" pitchFamily="18" charset="0"/>
              </a:rPr>
              <a:t> towards the offered salary.</a:t>
            </a:r>
          </a:p>
          <a:p>
            <a:endParaRPr lang="en-IN" sz="2400" dirty="0">
              <a:latin typeface="Times New Roman" panose="02020603050405020304" pitchFamily="18" charset="0"/>
              <a:cs typeface="Times New Roman" panose="02020603050405020304" pitchFamily="18" charset="0"/>
            </a:endParaRPr>
          </a:p>
        </p:txBody>
      </p:sp>
      <p:pic>
        <p:nvPicPr>
          <p:cNvPr id="9218" name="Picture 2" descr="Formulating Research Questions, Hypotheses, and Objectives">
            <a:extLst>
              <a:ext uri="{FF2B5EF4-FFF2-40B4-BE49-F238E27FC236}">
                <a16:creationId xmlns:a16="http://schemas.microsoft.com/office/drawing/2014/main" id="{C72E28A9-66A0-44B3-A62D-668586C7C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4597" y="92075"/>
            <a:ext cx="2225934" cy="145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8A58-BAA8-465B-87D0-16BF1587F6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990252-C6F9-42C8-954A-05C9E4B359EB}"/>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To explore a significant difference between male and female students towards placement test percentage</a:t>
            </a:r>
            <a:r>
              <a:rPr lang="en-US" sz="2000" dirty="0">
                <a:latin typeface="Times New Roman" panose="02020603050405020304" pitchFamily="18" charset="0"/>
                <a:cs typeface="Times New Roman" panose="02020603050405020304" pitchFamily="18" charset="0"/>
              </a:rPr>
              <a:t>.</a:t>
            </a:r>
          </a:p>
          <a:p>
            <a:pPr lvl="1" algn="just"/>
            <a:r>
              <a:rPr lang="en-US" sz="2000" b="1" dirty="0">
                <a:latin typeface="Times New Roman" panose="02020603050405020304" pitchFamily="18" charset="0"/>
                <a:cs typeface="Times New Roman" panose="02020603050405020304" pitchFamily="18" charset="0"/>
              </a:rPr>
              <a:t>Hypothesis 03 </a:t>
            </a:r>
            <a:r>
              <a:rPr lang="en-US" sz="2000" dirty="0">
                <a:latin typeface="Times New Roman" panose="02020603050405020304" pitchFamily="18" charset="0"/>
                <a:cs typeface="Times New Roman" panose="02020603050405020304" pitchFamily="18" charset="0"/>
              </a:rPr>
              <a:t>(H03): No significant difference between male and female students towards placement test percentage.</a:t>
            </a:r>
          </a:p>
          <a:p>
            <a:pPr lvl="1" algn="just"/>
            <a:r>
              <a:rPr lang="en-US" sz="2000" b="1" dirty="0">
                <a:latin typeface="Times New Roman" panose="02020603050405020304" pitchFamily="18" charset="0"/>
                <a:cs typeface="Times New Roman" panose="02020603050405020304" pitchFamily="18" charset="0"/>
              </a:rPr>
              <a:t>Hypothesis 3A</a:t>
            </a:r>
            <a:r>
              <a:rPr lang="en-US" sz="2000" dirty="0">
                <a:latin typeface="Times New Roman" panose="02020603050405020304" pitchFamily="18" charset="0"/>
                <a:cs typeface="Times New Roman" panose="02020603050405020304" pitchFamily="18" charset="0"/>
              </a:rPr>
              <a:t> (H3A): A significant difference between male and female students towards placement test percentage.</a:t>
            </a:r>
          </a:p>
          <a:p>
            <a:pPr algn="just"/>
            <a:r>
              <a:rPr lang="en-IN" sz="2400" dirty="0">
                <a:latin typeface="Times New Roman" panose="02020603050405020304" pitchFamily="18" charset="0"/>
                <a:cs typeface="Times New Roman" panose="02020603050405020304" pitchFamily="18" charset="0"/>
              </a:rPr>
              <a:t>To discover the association between MBA specialization and placement status.</a:t>
            </a:r>
          </a:p>
          <a:p>
            <a:pPr lvl="1" algn="just"/>
            <a:r>
              <a:rPr lang="en-IN" sz="2000" b="1" dirty="0">
                <a:latin typeface="Times New Roman" panose="02020603050405020304" pitchFamily="18" charset="0"/>
                <a:cs typeface="Times New Roman" panose="02020603050405020304" pitchFamily="18" charset="0"/>
              </a:rPr>
              <a:t>Hypothesis 04 </a:t>
            </a:r>
            <a:r>
              <a:rPr lang="en-IN" sz="2000" dirty="0">
                <a:latin typeface="Times New Roman" panose="02020603050405020304" pitchFamily="18" charset="0"/>
                <a:cs typeface="Times New Roman" panose="02020603050405020304" pitchFamily="18" charset="0"/>
              </a:rPr>
              <a:t>(H04): No association between </a:t>
            </a:r>
            <a:r>
              <a:rPr lang="en-IN" sz="2000" dirty="0" err="1">
                <a:latin typeface="Times New Roman" panose="02020603050405020304" pitchFamily="18" charset="0"/>
                <a:cs typeface="Times New Roman" panose="02020603050405020304" pitchFamily="18" charset="0"/>
              </a:rPr>
              <a:t>Mkt&amp;Fin</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Mkt&amp;HR</a:t>
            </a:r>
            <a:r>
              <a:rPr lang="en-IN" sz="2000" dirty="0">
                <a:latin typeface="Times New Roman" panose="02020603050405020304" pitchFamily="18" charset="0"/>
                <a:cs typeface="Times New Roman" panose="02020603050405020304" pitchFamily="18" charset="0"/>
              </a:rPr>
              <a:t> specialization towards placement status.</a:t>
            </a:r>
          </a:p>
          <a:p>
            <a:pPr lvl="1" algn="just"/>
            <a:r>
              <a:rPr lang="en-IN" sz="2000" b="1" dirty="0">
                <a:latin typeface="Times New Roman" panose="02020603050405020304" pitchFamily="18" charset="0"/>
                <a:cs typeface="Times New Roman" panose="02020603050405020304" pitchFamily="18" charset="0"/>
              </a:rPr>
              <a:t>Hypothesis 4A</a:t>
            </a:r>
            <a:r>
              <a:rPr lang="en-IN" sz="2000" dirty="0">
                <a:latin typeface="Times New Roman" panose="02020603050405020304" pitchFamily="18" charset="0"/>
                <a:cs typeface="Times New Roman" panose="02020603050405020304" pitchFamily="18" charset="0"/>
              </a:rPr>
              <a:t> (H4A): A significant association between </a:t>
            </a:r>
            <a:r>
              <a:rPr lang="en-IN" sz="2000" dirty="0" err="1">
                <a:latin typeface="Times New Roman" panose="02020603050405020304" pitchFamily="18" charset="0"/>
                <a:cs typeface="Times New Roman" panose="02020603050405020304" pitchFamily="18" charset="0"/>
              </a:rPr>
              <a:t>Mkt&amp;Fin</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Mkt&amp;HR</a:t>
            </a:r>
            <a:r>
              <a:rPr lang="en-IN" sz="2000" dirty="0">
                <a:latin typeface="Times New Roman" panose="02020603050405020304" pitchFamily="18" charset="0"/>
                <a:cs typeface="Times New Roman" panose="02020603050405020304" pitchFamily="18" charset="0"/>
              </a:rPr>
              <a:t> towards placement status.</a:t>
            </a:r>
          </a:p>
          <a:p>
            <a:pPr algn="just"/>
            <a:endParaRPr lang="en-IN" sz="2000" dirty="0">
              <a:latin typeface="Times New Roman" panose="02020603050405020304" pitchFamily="18" charset="0"/>
              <a:cs typeface="Times New Roman" panose="02020603050405020304" pitchFamily="18" charset="0"/>
            </a:endParaRPr>
          </a:p>
        </p:txBody>
      </p:sp>
      <p:pic>
        <p:nvPicPr>
          <p:cNvPr id="4" name="Picture 2" descr="Formulating Research Questions, Hypotheses, and Objectives">
            <a:extLst>
              <a:ext uri="{FF2B5EF4-FFF2-40B4-BE49-F238E27FC236}">
                <a16:creationId xmlns:a16="http://schemas.microsoft.com/office/drawing/2014/main" id="{E3616850-A0BC-4264-965B-A180E2B94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9273"/>
            <a:ext cx="2225934" cy="145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13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5AC2-0BC4-4CAA-8EC1-C5F60D38CD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BA39B3-BC3C-4604-9D77-A8DE7DE1C2D7}"/>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To discover the association between degree stream (Sci&amp; Tech, Comm&amp; </a:t>
            </a:r>
            <a:r>
              <a:rPr lang="en-US" sz="2400" dirty="0" err="1">
                <a:latin typeface="Times New Roman" panose="02020603050405020304" pitchFamily="18" charset="0"/>
                <a:cs typeface="Times New Roman" panose="02020603050405020304" pitchFamily="18" charset="0"/>
              </a:rPr>
              <a:t>Mgmt</a:t>
            </a:r>
            <a:r>
              <a:rPr lang="en-US" sz="2400" dirty="0">
                <a:latin typeface="Times New Roman" panose="02020603050405020304" pitchFamily="18" charset="0"/>
                <a:cs typeface="Times New Roman" panose="02020603050405020304" pitchFamily="18" charset="0"/>
              </a:rPr>
              <a:t> and Others) and placement status.</a:t>
            </a:r>
          </a:p>
          <a:p>
            <a:pPr lvl="1"/>
            <a:r>
              <a:rPr lang="en-US" sz="2000" b="1" dirty="0">
                <a:latin typeface="Times New Roman" panose="02020603050405020304" pitchFamily="18" charset="0"/>
                <a:cs typeface="Times New Roman" panose="02020603050405020304" pitchFamily="18" charset="0"/>
              </a:rPr>
              <a:t>Hypothesis 05</a:t>
            </a:r>
            <a:r>
              <a:rPr lang="en-US" sz="2000" dirty="0">
                <a:latin typeface="Times New Roman" panose="02020603050405020304" pitchFamily="18" charset="0"/>
                <a:cs typeface="Times New Roman" panose="02020603050405020304" pitchFamily="18" charset="0"/>
              </a:rPr>
              <a:t> (H05): No association between the stream of degree and placement status.</a:t>
            </a:r>
          </a:p>
          <a:p>
            <a:pPr lvl="1"/>
            <a:r>
              <a:rPr lang="en-US" sz="2000" b="1" dirty="0">
                <a:latin typeface="Times New Roman" panose="02020603050405020304" pitchFamily="18" charset="0"/>
                <a:cs typeface="Times New Roman" panose="02020603050405020304" pitchFamily="18" charset="0"/>
              </a:rPr>
              <a:t>Hypothesis 5A</a:t>
            </a:r>
            <a:r>
              <a:rPr lang="en-US" sz="2000" dirty="0">
                <a:latin typeface="Times New Roman" panose="02020603050405020304" pitchFamily="18" charset="0"/>
                <a:cs typeface="Times New Roman" panose="02020603050405020304" pitchFamily="18" charset="0"/>
              </a:rPr>
              <a:t> (H5A): A significant association between the stream of degree and placement status.</a:t>
            </a:r>
          </a:p>
          <a:p>
            <a:r>
              <a:rPr lang="en-US" sz="2400" dirty="0">
                <a:latin typeface="Times New Roman" panose="02020603050405020304" pitchFamily="18" charset="0"/>
                <a:cs typeface="Times New Roman" panose="02020603050405020304" pitchFamily="18" charset="0"/>
              </a:rPr>
              <a:t>To predict the placement status of the student based on significant features.</a:t>
            </a:r>
          </a:p>
          <a:p>
            <a:r>
              <a:rPr lang="en-US" sz="2400" dirty="0">
                <a:latin typeface="Times New Roman" panose="02020603050405020304" pitchFamily="18" charset="0"/>
                <a:cs typeface="Times New Roman" panose="02020603050405020304" pitchFamily="18" charset="0"/>
              </a:rPr>
              <a:t>To predict gender placement based on significant features.</a:t>
            </a:r>
          </a:p>
          <a:p>
            <a:endParaRPr lang="en-IN" dirty="0">
              <a:latin typeface="Times New Roman" panose="02020603050405020304" pitchFamily="18" charset="0"/>
              <a:cs typeface="Times New Roman" panose="02020603050405020304" pitchFamily="18" charset="0"/>
            </a:endParaRPr>
          </a:p>
        </p:txBody>
      </p:sp>
      <p:pic>
        <p:nvPicPr>
          <p:cNvPr id="4" name="Picture 2" descr="Formulating Research Questions, Hypotheses, and Objectives">
            <a:extLst>
              <a:ext uri="{FF2B5EF4-FFF2-40B4-BE49-F238E27FC236}">
                <a16:creationId xmlns:a16="http://schemas.microsoft.com/office/drawing/2014/main" id="{A58758CD-1B22-4966-A3AB-FFA882FD4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276"/>
            <a:ext cx="2225934" cy="145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61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D1C7-6D50-47CA-B810-3A91658D24F4}"/>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8F072537-F537-4984-9086-1FE86F039F23}"/>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data set includes 215 observations with 14 features (Nominal-8, Scale-6).</a:t>
            </a:r>
          </a:p>
          <a:p>
            <a:pPr algn="just"/>
            <a:r>
              <a:rPr lang="en-US" sz="2400" dirty="0">
                <a:latin typeface="Times New Roman" panose="02020603050405020304" pitchFamily="18" charset="0"/>
                <a:cs typeface="Times New Roman" panose="02020603050405020304" pitchFamily="18" charset="0"/>
              </a:rPr>
              <a:t>Acceptable reliability of the used instrument is 0.61 given y the Cronbach’s alpha test.</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EA1588-5D88-41BF-A90E-4205C34805A9}"/>
              </a:ext>
            </a:extLst>
          </p:cNvPr>
          <p:cNvPicPr>
            <a:picLocks noChangeAspect="1"/>
          </p:cNvPicPr>
          <p:nvPr/>
        </p:nvPicPr>
        <p:blipFill rotWithShape="1">
          <a:blip r:embed="rId2"/>
          <a:srcRect l="21428" t="14150" r="18954" b="35918"/>
          <a:stretch/>
        </p:blipFill>
        <p:spPr>
          <a:xfrm>
            <a:off x="1828800" y="2855169"/>
            <a:ext cx="8014995" cy="3097762"/>
          </a:xfrm>
          <a:prstGeom prst="rect">
            <a:avLst/>
          </a:prstGeom>
        </p:spPr>
      </p:pic>
      <p:pic>
        <p:nvPicPr>
          <p:cNvPr id="10242" name="Picture 2" descr="Download datasets">
            <a:extLst>
              <a:ext uri="{FF2B5EF4-FFF2-40B4-BE49-F238E27FC236}">
                <a16:creationId xmlns:a16="http://schemas.microsoft.com/office/drawing/2014/main" id="{73644343-8AAA-448F-9677-56F63C541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963" y="327705"/>
            <a:ext cx="1734230" cy="129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425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165B-8ECB-468A-8DC8-327E68DF12CA}"/>
              </a:ext>
            </a:extLst>
          </p:cNvPr>
          <p:cNvSpPr>
            <a:spLocks noGrp="1"/>
          </p:cNvSpPr>
          <p:nvPr>
            <p:ph type="title"/>
          </p:nvPr>
        </p:nvSpPr>
        <p:spPr/>
        <p:txBody>
          <a:bodyPr/>
          <a:lstStyle/>
          <a:p>
            <a:r>
              <a:rPr lang="en-US" dirty="0"/>
              <a:t>Descriptive Analysis</a:t>
            </a:r>
            <a:endParaRPr lang="en-IN" dirty="0"/>
          </a:p>
        </p:txBody>
      </p:sp>
      <p:sp>
        <p:nvSpPr>
          <p:cNvPr id="3" name="Content Placeholder 2">
            <a:extLst>
              <a:ext uri="{FF2B5EF4-FFF2-40B4-BE49-F238E27FC236}">
                <a16:creationId xmlns:a16="http://schemas.microsoft.com/office/drawing/2014/main" id="{CFF1307B-564B-474F-97BC-6586F1681180}"/>
              </a:ext>
            </a:extLst>
          </p:cNvPr>
          <p:cNvSpPr>
            <a:spLocks noGrp="1"/>
          </p:cNvSpPr>
          <p:nvPr>
            <p:ph idx="1"/>
          </p:nvPr>
        </p:nvSpPr>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There are 139 samples of Male and 76 samples of Female candidates’ offered salaries in the given dataset. </a:t>
            </a:r>
          </a:p>
          <a:p>
            <a:pPr algn="just"/>
            <a:r>
              <a:rPr lang="en-US" dirty="0">
                <a:latin typeface="Times New Roman" panose="02020603050405020304" pitchFamily="18" charset="0"/>
                <a:cs typeface="Times New Roman" panose="02020603050405020304" pitchFamily="18" charset="0"/>
              </a:rPr>
              <a:t>There are also students of </a:t>
            </a:r>
            <a:r>
              <a:rPr lang="en-US" dirty="0" err="1">
                <a:latin typeface="Times New Roman" panose="02020603050405020304" pitchFamily="18" charset="0"/>
                <a:cs typeface="Times New Roman" panose="02020603050405020304" pitchFamily="18" charset="0"/>
              </a:rPr>
              <a:t>Mkt&amp;Fin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Mkt&amp;HR</a:t>
            </a:r>
            <a:r>
              <a:rPr lang="en-US" dirty="0">
                <a:latin typeface="Times New Roman" panose="02020603050405020304" pitchFamily="18" charset="0"/>
                <a:cs typeface="Times New Roman" panose="02020603050405020304" pitchFamily="18" charset="0"/>
              </a:rPr>
              <a:t> of MBA specialization streams consisting of 120 and 95 observations of the offered salaries.</a:t>
            </a:r>
          </a:p>
          <a:p>
            <a:pPr algn="just"/>
            <a:r>
              <a:rPr lang="en-US" dirty="0">
                <a:latin typeface="Times New Roman" panose="02020603050405020304" pitchFamily="18" charset="0"/>
                <a:cs typeface="Times New Roman" panose="02020603050405020304" pitchFamily="18" charset="0"/>
              </a:rPr>
              <a:t> From the demographic data, male students are achieving more placements than female students, and the scenario is the same for unplaced status.</a:t>
            </a:r>
          </a:p>
          <a:p>
            <a:pPr algn="just"/>
            <a:r>
              <a:rPr lang="en-US" dirty="0">
                <a:latin typeface="Times New Roman" panose="02020603050405020304" pitchFamily="18" charset="0"/>
                <a:cs typeface="Times New Roman" panose="02020603050405020304" pitchFamily="18" charset="0"/>
              </a:rPr>
              <a:t>Secondly, the Secondary Education schooling board (other and central) did not make any difference as compared to the higher secondary board where education from the other board has an impact on placement status.</a:t>
            </a:r>
          </a:p>
          <a:p>
            <a:pPr algn="just"/>
            <a:r>
              <a:rPr lang="en-US" dirty="0">
                <a:latin typeface="Times New Roman" panose="02020603050405020304" pitchFamily="18" charset="0"/>
                <a:cs typeface="Times New Roman" panose="02020603050405020304" pitchFamily="18" charset="0"/>
              </a:rPr>
              <a:t>This can be observed that more students took </a:t>
            </a:r>
            <a:r>
              <a:rPr lang="en-US" dirty="0" err="1">
                <a:latin typeface="Times New Roman" panose="02020603050405020304" pitchFamily="18" charset="0"/>
                <a:cs typeface="Times New Roman" panose="02020603050405020304" pitchFamily="18" charset="0"/>
              </a:rPr>
              <a:t>Comm&amp;Mgmt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Sci&amp;Tech</a:t>
            </a:r>
            <a:r>
              <a:rPr lang="en-US" dirty="0">
                <a:latin typeface="Times New Roman" panose="02020603050405020304" pitchFamily="18" charset="0"/>
                <a:cs typeface="Times New Roman" panose="02020603050405020304" pitchFamily="18" charset="0"/>
              </a:rPr>
              <a:t> as compares to arts students in higher secondary subjects.</a:t>
            </a:r>
          </a:p>
          <a:p>
            <a:pPr algn="just"/>
            <a:r>
              <a:rPr lang="en-US" dirty="0">
                <a:latin typeface="Times New Roman" panose="02020603050405020304" pitchFamily="18" charset="0"/>
                <a:cs typeface="Times New Roman" panose="02020603050405020304" pitchFamily="18" charset="0"/>
              </a:rPr>
              <a:t>The majority of </a:t>
            </a:r>
            <a:r>
              <a:rPr lang="en-US" dirty="0" err="1">
                <a:latin typeface="Times New Roman" panose="02020603050405020304" pitchFamily="18" charset="0"/>
                <a:cs typeface="Times New Roman" panose="02020603050405020304" pitchFamily="18" charset="0"/>
              </a:rPr>
              <a:t>Comm&amp;Mgmt</a:t>
            </a:r>
            <a:r>
              <a:rPr lang="en-US" dirty="0">
                <a:latin typeface="Times New Roman" panose="02020603050405020304" pitchFamily="18" charset="0"/>
                <a:cs typeface="Times New Roman" panose="02020603050405020304" pitchFamily="18" charset="0"/>
              </a:rPr>
              <a:t> degree students can also be observed in a placement role in a 2:1 ratio of comm to science.</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32256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00778-C63F-42E1-883C-E2656A0D5C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B5125C-8B0D-4478-BF23-BE2C7DCE5AA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B4BFBA4-2738-4390-BF94-FCC2034F6C1C}"/>
              </a:ext>
            </a:extLst>
          </p:cNvPr>
          <p:cNvPicPr>
            <a:picLocks noChangeAspect="1"/>
          </p:cNvPicPr>
          <p:nvPr/>
        </p:nvPicPr>
        <p:blipFill rotWithShape="1">
          <a:blip r:embed="rId2"/>
          <a:srcRect l="33214" t="19864" r="30281" b="16687"/>
          <a:stretch/>
        </p:blipFill>
        <p:spPr>
          <a:xfrm>
            <a:off x="2258008" y="102634"/>
            <a:ext cx="8154955" cy="6755365"/>
          </a:xfrm>
          <a:prstGeom prst="rect">
            <a:avLst/>
          </a:prstGeom>
        </p:spPr>
      </p:pic>
    </p:spTree>
    <p:extLst>
      <p:ext uri="{BB962C8B-B14F-4D97-AF65-F5344CB8AC3E}">
        <p14:creationId xmlns:p14="http://schemas.microsoft.com/office/powerpoint/2010/main" val="112240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396B1D-12ED-4BDB-A2EF-3A3B1C52EE40}"/>
              </a:ext>
            </a:extLst>
          </p:cNvPr>
          <p:cNvSpPr>
            <a:spLocks noGrp="1"/>
          </p:cNvSpPr>
          <p:nvPr>
            <p:ph idx="1"/>
          </p:nvPr>
        </p:nvSpPr>
        <p:spPr>
          <a:xfrm>
            <a:off x="295072" y="373126"/>
            <a:ext cx="7554901" cy="4351338"/>
          </a:xfrm>
        </p:spPr>
        <p:txBody>
          <a:bodyPr>
            <a:normAutofit fontScale="92500" lnSpcReduction="10000"/>
          </a:bodyPr>
          <a:lstStyle/>
          <a:p>
            <a:r>
              <a:rPr lang="en-US" sz="2000" dirty="0">
                <a:latin typeface="Times New Roman" panose="02020603050405020304" pitchFamily="18" charset="0"/>
                <a:cs typeface="Times New Roman" panose="02020603050405020304" pitchFamily="18" charset="0"/>
              </a:rPr>
              <a:t>Education:</a:t>
            </a:r>
          </a:p>
          <a:p>
            <a:pPr lvl="1"/>
            <a:r>
              <a:rPr lang="en-US" sz="1400" dirty="0">
                <a:latin typeface="Times New Roman" panose="02020603050405020304" pitchFamily="18" charset="0"/>
                <a:cs typeface="Times New Roman" panose="02020603050405020304" pitchFamily="18" charset="0"/>
              </a:rPr>
              <a:t>Ph.D. in Computer Science</a:t>
            </a:r>
          </a:p>
          <a:p>
            <a:pPr lvl="1"/>
            <a:r>
              <a:rPr lang="en-US" sz="1400" dirty="0" err="1">
                <a:latin typeface="Times New Roman" panose="02020603050405020304" pitchFamily="18" charset="0"/>
                <a:cs typeface="Times New Roman" panose="02020603050405020304" pitchFamily="18" charset="0"/>
              </a:rPr>
              <a:t>M.Tech</a:t>
            </a:r>
            <a:r>
              <a:rPr lang="en-US" sz="1400" dirty="0">
                <a:latin typeface="Times New Roman" panose="02020603050405020304" pitchFamily="18" charset="0"/>
                <a:cs typeface="Times New Roman" panose="02020603050405020304" pitchFamily="18" charset="0"/>
              </a:rPr>
              <a:t>.(CSE)</a:t>
            </a:r>
          </a:p>
          <a:p>
            <a:pPr lvl="1"/>
            <a:r>
              <a:rPr lang="en-US" sz="1400" dirty="0">
                <a:latin typeface="Times New Roman" panose="02020603050405020304" pitchFamily="18" charset="0"/>
                <a:cs typeface="Times New Roman" panose="02020603050405020304" pitchFamily="18" charset="0"/>
              </a:rPr>
              <a:t>MCA</a:t>
            </a:r>
          </a:p>
          <a:p>
            <a:pPr lvl="1"/>
            <a:r>
              <a:rPr lang="en-US" sz="1400" dirty="0">
                <a:latin typeface="Times New Roman" panose="02020603050405020304" pitchFamily="18" charset="0"/>
                <a:cs typeface="Times New Roman" panose="02020603050405020304" pitchFamily="18" charset="0"/>
              </a:rPr>
              <a:t>B.Sc. Internet Science</a:t>
            </a:r>
          </a:p>
          <a:p>
            <a:pPr marL="228600" lvl="1">
              <a:spcBef>
                <a:spcPts val="1000"/>
              </a:spcBef>
            </a:pPr>
            <a:r>
              <a:rPr lang="en-US" sz="2000" dirty="0">
                <a:latin typeface="Times New Roman" panose="02020603050405020304" pitchFamily="18" charset="0"/>
                <a:cs typeface="Times New Roman" panose="02020603050405020304" pitchFamily="18" charset="0"/>
              </a:rPr>
              <a:t>Experience:</a:t>
            </a:r>
          </a:p>
          <a:p>
            <a:pPr marL="685800" lvl="2">
              <a:spcBef>
                <a:spcPts val="1000"/>
              </a:spcBef>
            </a:pPr>
            <a:r>
              <a:rPr lang="en-US" sz="1400" dirty="0">
                <a:latin typeface="Times New Roman" panose="02020603050405020304" pitchFamily="18" charset="0"/>
                <a:cs typeface="Times New Roman" panose="02020603050405020304" pitchFamily="18" charset="0"/>
              </a:rPr>
              <a:t>Associate Professor, AIT CSE, Chandigarh University, Mohali (PB)</a:t>
            </a:r>
          </a:p>
          <a:p>
            <a:pPr marL="685800" lvl="2">
              <a:spcBef>
                <a:spcPts val="1000"/>
              </a:spcBef>
            </a:pPr>
            <a:r>
              <a:rPr lang="en-US" sz="1400" dirty="0">
                <a:latin typeface="Times New Roman" panose="02020603050405020304" pitchFamily="18" charset="0"/>
                <a:cs typeface="Times New Roman" panose="02020603050405020304" pitchFamily="18" charset="0"/>
              </a:rPr>
              <a:t>Associate Professor, Guru Kashi University, Bathinda (PB)</a:t>
            </a:r>
          </a:p>
          <a:p>
            <a:pPr marL="685800" lvl="2">
              <a:spcBef>
                <a:spcPts val="1000"/>
              </a:spcBef>
            </a:pPr>
            <a:r>
              <a:rPr lang="en-US" sz="1400" dirty="0">
                <a:latin typeface="Times New Roman" panose="02020603050405020304" pitchFamily="18" charset="0"/>
                <a:cs typeface="Times New Roman" panose="02020603050405020304" pitchFamily="18" charset="0"/>
              </a:rPr>
              <a:t>Former Director-Principal, Bharat Group of College, </a:t>
            </a:r>
            <a:r>
              <a:rPr lang="en-US" sz="1400" dirty="0" err="1">
                <a:latin typeface="Times New Roman" panose="02020603050405020304" pitchFamily="18" charset="0"/>
                <a:cs typeface="Times New Roman" panose="02020603050405020304" pitchFamily="18" charset="0"/>
              </a:rPr>
              <a:t>Sardulgarh</a:t>
            </a:r>
            <a:r>
              <a:rPr lang="en-US" sz="1400" dirty="0">
                <a:latin typeface="Times New Roman" panose="02020603050405020304" pitchFamily="18" charset="0"/>
                <a:cs typeface="Times New Roman" panose="02020603050405020304" pitchFamily="18" charset="0"/>
              </a:rPr>
              <a:t>, Mansa (PB)</a:t>
            </a:r>
          </a:p>
          <a:p>
            <a:pPr marL="685800" lvl="2">
              <a:spcBef>
                <a:spcPts val="1000"/>
              </a:spcBef>
            </a:pPr>
            <a:r>
              <a:rPr lang="en-US" sz="1400" dirty="0">
                <a:latin typeface="Times New Roman" panose="02020603050405020304" pitchFamily="18" charset="0"/>
                <a:cs typeface="Times New Roman" panose="02020603050405020304" pitchFamily="18" charset="0"/>
              </a:rPr>
              <a:t>Assistant Professor, JCD Memorial College Sirsa (</a:t>
            </a:r>
            <a:r>
              <a:rPr lang="en-US" sz="1400" dirty="0" err="1">
                <a:latin typeface="Times New Roman" panose="02020603050405020304" pitchFamily="18" charset="0"/>
                <a:cs typeface="Times New Roman" panose="02020603050405020304" pitchFamily="18" charset="0"/>
              </a:rPr>
              <a:t>Hry</a:t>
            </a:r>
            <a:r>
              <a:rPr lang="en-US" sz="1400" dirty="0">
                <a:latin typeface="Times New Roman" panose="02020603050405020304" pitchFamily="18" charset="0"/>
                <a:cs typeface="Times New Roman" panose="02020603050405020304" pitchFamily="18" charset="0"/>
              </a:rPr>
              <a:t>)</a:t>
            </a:r>
          </a:p>
          <a:p>
            <a:pPr marL="685800" lvl="2">
              <a:spcBef>
                <a:spcPts val="1000"/>
              </a:spcBef>
            </a:pPr>
            <a:r>
              <a:rPr lang="en-US" sz="1400" dirty="0">
                <a:latin typeface="Times New Roman" panose="02020603050405020304" pitchFamily="18" charset="0"/>
                <a:cs typeface="Times New Roman" panose="02020603050405020304" pitchFamily="18" charset="0"/>
              </a:rPr>
              <a:t>Assistant Professor, Shah Satnam ji Boys College, Sirsa (</a:t>
            </a:r>
            <a:r>
              <a:rPr lang="en-US" sz="1400" dirty="0" err="1">
                <a:latin typeface="Times New Roman" panose="02020603050405020304" pitchFamily="18" charset="0"/>
                <a:cs typeface="Times New Roman" panose="02020603050405020304" pitchFamily="18" charset="0"/>
              </a:rPr>
              <a:t>Hry</a:t>
            </a:r>
            <a:r>
              <a:rPr lang="en-US" sz="1400" dirty="0">
                <a:latin typeface="Times New Roman" panose="02020603050405020304" pitchFamily="18" charset="0"/>
                <a:cs typeface="Times New Roman" panose="02020603050405020304" pitchFamily="18" charset="0"/>
              </a:rPr>
              <a:t>.)</a:t>
            </a:r>
          </a:p>
          <a:p>
            <a:pPr marL="228600" lvl="1">
              <a:lnSpc>
                <a:spcPct val="100000"/>
              </a:lnSpc>
              <a:spcBef>
                <a:spcPts val="1000"/>
              </a:spcBef>
            </a:pPr>
            <a:r>
              <a:rPr lang="en-US" sz="2000" dirty="0">
                <a:latin typeface="Times New Roman" panose="02020603050405020304" pitchFamily="18" charset="0"/>
                <a:cs typeface="Times New Roman" panose="02020603050405020304" pitchFamily="18" charset="0"/>
              </a:rPr>
              <a:t>Research</a:t>
            </a:r>
          </a:p>
          <a:p>
            <a:pPr marL="685800" lvl="2">
              <a:spcBef>
                <a:spcPts val="1000"/>
              </a:spcBef>
            </a:pPr>
            <a:r>
              <a:rPr lang="en-US" sz="1400" dirty="0">
                <a:latin typeface="Times New Roman" panose="02020603050405020304" pitchFamily="18" charset="0"/>
                <a:cs typeface="Times New Roman" panose="02020603050405020304" pitchFamily="18" charset="0"/>
              </a:rPr>
              <a:t>WOS + Scopus: 3 Journals</a:t>
            </a:r>
          </a:p>
          <a:p>
            <a:pPr marL="685800" lvl="2">
              <a:spcBef>
                <a:spcPts val="1000"/>
              </a:spcBef>
            </a:pPr>
            <a:r>
              <a:rPr lang="en-US" sz="1400" dirty="0">
                <a:latin typeface="Times New Roman" panose="02020603050405020304" pitchFamily="18" charset="0"/>
                <a:cs typeface="Times New Roman" panose="02020603050405020304" pitchFamily="18" charset="0"/>
              </a:rPr>
              <a:t>Scopus: 8 conferences</a:t>
            </a:r>
          </a:p>
          <a:p>
            <a:pPr marL="685800" lvl="2">
              <a:spcBef>
                <a:spcPts val="1000"/>
              </a:spcBef>
            </a:pPr>
            <a:r>
              <a:rPr lang="en-US" sz="1400" dirty="0">
                <a:latin typeface="Times New Roman" panose="02020603050405020304" pitchFamily="18" charset="0"/>
                <a:cs typeface="Times New Roman" panose="02020603050405020304" pitchFamily="18" charset="0"/>
              </a:rPr>
              <a:t>Springer Book Chapters : 2</a:t>
            </a:r>
          </a:p>
        </p:txBody>
      </p:sp>
      <p:pic>
        <p:nvPicPr>
          <p:cNvPr id="5" name="Picture 4">
            <a:extLst>
              <a:ext uri="{FF2B5EF4-FFF2-40B4-BE49-F238E27FC236}">
                <a16:creationId xmlns:a16="http://schemas.microsoft.com/office/drawing/2014/main" id="{BB085B56-832D-45FA-8B9B-68A278A8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469" y="144841"/>
            <a:ext cx="1345163" cy="1582201"/>
          </a:xfrm>
          <a:prstGeom prst="rect">
            <a:avLst/>
          </a:prstGeom>
        </p:spPr>
      </p:pic>
      <p:cxnSp>
        <p:nvCxnSpPr>
          <p:cNvPr id="9" name="Straight Connector 8">
            <a:extLst>
              <a:ext uri="{FF2B5EF4-FFF2-40B4-BE49-F238E27FC236}">
                <a16:creationId xmlns:a16="http://schemas.microsoft.com/office/drawing/2014/main" id="{6A1BAC36-D875-4490-9707-5289D2582F79}"/>
              </a:ext>
            </a:extLst>
          </p:cNvPr>
          <p:cNvCxnSpPr>
            <a:cxnSpLocks/>
          </p:cNvCxnSpPr>
          <p:nvPr/>
        </p:nvCxnSpPr>
        <p:spPr>
          <a:xfrm>
            <a:off x="7305473" y="97277"/>
            <a:ext cx="0" cy="471791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035650-B189-4279-A53B-E4E63473B005}"/>
              </a:ext>
            </a:extLst>
          </p:cNvPr>
          <p:cNvSpPr txBox="1"/>
          <p:nvPr/>
        </p:nvSpPr>
        <p:spPr>
          <a:xfrm>
            <a:off x="7388158" y="1887165"/>
            <a:ext cx="4508767" cy="3186193"/>
          </a:xfrm>
          <a:prstGeom prst="rect">
            <a:avLst/>
          </a:prstGeom>
          <a:noFill/>
        </p:spPr>
        <p:txBody>
          <a:bodyPr wrap="square" rtlCol="0">
            <a:spAutoFit/>
          </a:bodyPr>
          <a:lstStyle/>
          <a:p>
            <a:pPr algn="just">
              <a:lnSpc>
                <a:spcPct val="150000"/>
              </a:lnSpc>
              <a:spcAft>
                <a:spcPts val="600"/>
              </a:spcAft>
            </a:pPr>
            <a:r>
              <a:rPr lang="en-IN" sz="900" dirty="0">
                <a:effectLst/>
                <a:latin typeface="Arial" panose="020B0604020202020204" pitchFamily="34" charset="0"/>
                <a:ea typeface="Calibri" panose="020F0502020204030204" pitchFamily="34" charset="0"/>
                <a:cs typeface="Arial" panose="020B0604020202020204" pitchFamily="34" charset="0"/>
              </a:rPr>
              <a:t>I, Dr. Deepak Mehta is an Associate Professor in Chandigarh University, Mohali and, had also been an ex-Director/Principal cum Associate Professor in Bharat Group of Colleges </a:t>
            </a:r>
            <a:r>
              <a:rPr lang="en-IN" sz="900" dirty="0" err="1">
                <a:effectLst/>
                <a:latin typeface="Arial" panose="020B0604020202020204" pitchFamily="34" charset="0"/>
                <a:ea typeface="Calibri" panose="020F0502020204030204" pitchFamily="34" charset="0"/>
                <a:cs typeface="Arial" panose="020B0604020202020204" pitchFamily="34" charset="0"/>
              </a:rPr>
              <a:t>Sardulgarh</a:t>
            </a:r>
            <a:r>
              <a:rPr lang="en-IN" sz="900" dirty="0">
                <a:effectLst/>
                <a:latin typeface="Arial" panose="020B0604020202020204" pitchFamily="34" charset="0"/>
                <a:ea typeface="Calibri" panose="020F0502020204030204" pitchFamily="34" charset="0"/>
                <a:cs typeface="Arial" panose="020B0604020202020204" pitchFamily="34" charset="0"/>
              </a:rPr>
              <a:t> (Mansa)-Punjab. I have 15 years’ experience of teaching. He has taught in various colleges like SSJ Boys College Sirsa, DN College Hisar, JCD Vidyapeeth Sirsa, BGC </a:t>
            </a:r>
            <a:r>
              <a:rPr lang="en-IN" sz="900" dirty="0" err="1">
                <a:effectLst/>
                <a:latin typeface="Arial" panose="020B0604020202020204" pitchFamily="34" charset="0"/>
                <a:ea typeface="Calibri" panose="020F0502020204030204" pitchFamily="34" charset="0"/>
                <a:cs typeface="Arial" panose="020B0604020202020204" pitchFamily="34" charset="0"/>
              </a:rPr>
              <a:t>Sardulgarh</a:t>
            </a:r>
            <a:r>
              <a:rPr lang="en-IN" sz="900" dirty="0">
                <a:effectLst/>
                <a:latin typeface="Arial" panose="020B0604020202020204" pitchFamily="34" charset="0"/>
                <a:ea typeface="Calibri" panose="020F0502020204030204" pitchFamily="34" charset="0"/>
                <a:cs typeface="Arial" panose="020B0604020202020204" pitchFamily="34" charset="0"/>
              </a:rPr>
              <a:t> and Guru Kashi University, Talwandi Sabo-Bathinda. I have done his Ph.D. in computer science and have earned his </a:t>
            </a:r>
            <a:r>
              <a:rPr lang="en-IN" sz="900" dirty="0" err="1">
                <a:effectLst/>
                <a:latin typeface="Arial" panose="020B0604020202020204" pitchFamily="34" charset="0"/>
                <a:ea typeface="Calibri" panose="020F0502020204030204" pitchFamily="34" charset="0"/>
                <a:cs typeface="Arial" panose="020B0604020202020204" pitchFamily="34" charset="0"/>
              </a:rPr>
              <a:t>M.Tech</a:t>
            </a:r>
            <a:r>
              <a:rPr lang="en-IN" sz="900" dirty="0">
                <a:effectLst/>
                <a:latin typeface="Arial" panose="020B0604020202020204" pitchFamily="34" charset="0"/>
                <a:ea typeface="Calibri" panose="020F0502020204030204" pitchFamily="34" charset="0"/>
                <a:cs typeface="Arial" panose="020B0604020202020204" pitchFamily="34" charset="0"/>
              </a:rPr>
              <a:t> (IT) from MMU </a:t>
            </a:r>
            <a:r>
              <a:rPr lang="en-IN" sz="900" dirty="0" err="1">
                <a:effectLst/>
                <a:latin typeface="Arial" panose="020B0604020202020204" pitchFamily="34" charset="0"/>
                <a:ea typeface="Calibri" panose="020F0502020204030204" pitchFamily="34" charset="0"/>
                <a:cs typeface="Arial" panose="020B0604020202020204" pitchFamily="34" charset="0"/>
              </a:rPr>
              <a:t>Mulllana</a:t>
            </a:r>
            <a:r>
              <a:rPr lang="en-IN" sz="900" dirty="0">
                <a:effectLst/>
                <a:latin typeface="Arial" panose="020B0604020202020204" pitchFamily="34" charset="0"/>
                <a:ea typeface="Calibri" panose="020F0502020204030204" pitchFamily="34" charset="0"/>
                <a:cs typeface="Arial" panose="020B0604020202020204" pitchFamily="34" charset="0"/>
              </a:rPr>
              <a:t> (Ambala) and MCA from KUK. I have performed detailed business and data analysis. I have experience of supervision and coach programmes staff and manage performance. I have cleared National Eligibility Test (NET) in 2012. I have trained various machine learning scholar and many students have passed UGC-NET under his guidance in his college tenure. I have published various research papers indexed in </a:t>
            </a:r>
            <a:r>
              <a:rPr lang="en-IN" sz="900" dirty="0" err="1">
                <a:effectLst/>
                <a:latin typeface="Arial" panose="020B0604020202020204" pitchFamily="34" charset="0"/>
                <a:ea typeface="Calibri" panose="020F0502020204030204" pitchFamily="34" charset="0"/>
                <a:cs typeface="Arial" panose="020B0604020202020204" pitchFamily="34" charset="0"/>
              </a:rPr>
              <a:t>scopus</a:t>
            </a:r>
            <a:r>
              <a:rPr lang="en-IN" sz="900" dirty="0">
                <a:effectLst/>
                <a:latin typeface="Arial" panose="020B0604020202020204" pitchFamily="34" charset="0"/>
                <a:ea typeface="Calibri" panose="020F0502020204030204" pitchFamily="34" charset="0"/>
                <a:cs typeface="Arial" panose="020B0604020202020204" pitchFamily="34" charset="0"/>
              </a:rPr>
              <a:t> and </a:t>
            </a:r>
            <a:r>
              <a:rPr lang="en-IN" sz="900" dirty="0" err="1">
                <a:effectLst/>
                <a:latin typeface="Arial" panose="020B0604020202020204" pitchFamily="34" charset="0"/>
                <a:ea typeface="Calibri" panose="020F0502020204030204" pitchFamily="34" charset="0"/>
                <a:cs typeface="Arial" panose="020B0604020202020204" pitchFamily="34" charset="0"/>
              </a:rPr>
              <a:t>wos</a:t>
            </a:r>
            <a:r>
              <a:rPr lang="en-IN" sz="900" dirty="0">
                <a:effectLst/>
                <a:latin typeface="Arial" panose="020B0604020202020204" pitchFamily="34" charset="0"/>
                <a:ea typeface="Calibri" panose="020F0502020204030204" pitchFamily="34" charset="0"/>
                <a:cs typeface="Arial" panose="020B0604020202020204" pitchFamily="34" charset="0"/>
              </a:rPr>
              <a:t> and attended different international and national conferences and have copyrights. I have convened two International and 1 National conference. I was also advisory board member of UG Board, CDLU Sirsa from 2014 to 2017. </a:t>
            </a:r>
            <a:endParaRPr lang="en-IN"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72D385-E2B8-49A8-BF9B-0E781B41CCCF}"/>
              </a:ext>
            </a:extLst>
          </p:cNvPr>
          <p:cNvSpPr txBox="1"/>
          <p:nvPr/>
        </p:nvSpPr>
        <p:spPr>
          <a:xfrm>
            <a:off x="8599503" y="176038"/>
            <a:ext cx="2027966"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Dr. Deepak Kumar</a:t>
            </a:r>
          </a:p>
          <a:p>
            <a:r>
              <a:rPr lang="en-US" sz="1400" dirty="0">
                <a:latin typeface="Times New Roman" panose="02020603050405020304" pitchFamily="18" charset="0"/>
                <a:cs typeface="Times New Roman" panose="02020603050405020304" pitchFamily="18" charset="0"/>
              </a:rPr>
              <a:t>Associate Professor</a:t>
            </a:r>
          </a:p>
          <a:p>
            <a:r>
              <a:rPr lang="en-US" sz="1400" dirty="0" err="1">
                <a:latin typeface="Times New Roman" panose="02020603050405020304" pitchFamily="18" charset="0"/>
                <a:cs typeface="Times New Roman" panose="02020603050405020304" pitchFamily="18" charset="0"/>
              </a:rPr>
              <a:t>Deptt</a:t>
            </a:r>
            <a:r>
              <a:rPr lang="en-US" sz="1400" dirty="0">
                <a:latin typeface="Times New Roman" panose="02020603050405020304" pitchFamily="18" charset="0"/>
                <a:cs typeface="Times New Roman" panose="02020603050405020304" pitchFamily="18" charset="0"/>
              </a:rPr>
              <a:t>. Of CSE</a:t>
            </a:r>
          </a:p>
          <a:p>
            <a:r>
              <a:rPr lang="en-US" sz="1400" dirty="0">
                <a:latin typeface="Times New Roman" panose="02020603050405020304" pitchFamily="18" charset="0"/>
                <a:cs typeface="Times New Roman" panose="02020603050405020304" pitchFamily="18" charset="0"/>
              </a:rPr>
              <a:t>AIT CSE, CU Mohali</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71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BCDB-FA98-467A-97BD-52F1C925ABF0}"/>
              </a:ext>
            </a:extLst>
          </p:cNvPr>
          <p:cNvSpPr>
            <a:spLocks noGrp="1"/>
          </p:cNvSpPr>
          <p:nvPr>
            <p:ph type="title"/>
          </p:nvPr>
        </p:nvSpPr>
        <p:spPr/>
        <p:txBody>
          <a:bodyPr/>
          <a:lstStyle/>
          <a:p>
            <a:r>
              <a:rPr lang="en-US" dirty="0"/>
              <a:t>Challenge During classification</a:t>
            </a:r>
            <a:endParaRPr lang="en-IN" dirty="0"/>
          </a:p>
        </p:txBody>
      </p:sp>
      <p:sp>
        <p:nvSpPr>
          <p:cNvPr id="3" name="Content Placeholder 2">
            <a:extLst>
              <a:ext uri="{FF2B5EF4-FFF2-40B4-BE49-F238E27FC236}">
                <a16:creationId xmlns:a16="http://schemas.microsoft.com/office/drawing/2014/main" id="{A653C896-9C05-4DFB-BF53-68C897EE37F7}"/>
              </a:ext>
            </a:extLst>
          </p:cNvPr>
          <p:cNvSpPr>
            <a:spLocks noGrp="1"/>
          </p:cNvSpPr>
          <p:nvPr>
            <p:ph idx="1"/>
          </p:nvPr>
        </p:nvSpPr>
        <p:spPr/>
        <p:txBody>
          <a:bodyPr/>
          <a:lstStyle/>
          <a:p>
            <a:r>
              <a:rPr lang="en-US" dirty="0"/>
              <a:t>During classification, imbalanced data causes the results to be biased in favor of the majority class in binary classification. </a:t>
            </a:r>
          </a:p>
          <a:p>
            <a:r>
              <a:rPr lang="en-US" dirty="0"/>
              <a:t>This problem becomes large when dealing with high-dimensional data with class-imbalance critically exceeding samples.</a:t>
            </a:r>
          </a:p>
          <a:p>
            <a:endParaRPr lang="en-US" dirty="0"/>
          </a:p>
          <a:p>
            <a:endParaRPr lang="en-IN" dirty="0"/>
          </a:p>
        </p:txBody>
      </p:sp>
      <p:pic>
        <p:nvPicPr>
          <p:cNvPr id="5" name="Picture 4">
            <a:extLst>
              <a:ext uri="{FF2B5EF4-FFF2-40B4-BE49-F238E27FC236}">
                <a16:creationId xmlns:a16="http://schemas.microsoft.com/office/drawing/2014/main" id="{F97AD07B-8FCF-410E-9D40-7E06124B558A}"/>
              </a:ext>
            </a:extLst>
          </p:cNvPr>
          <p:cNvPicPr>
            <a:picLocks noChangeAspect="1"/>
          </p:cNvPicPr>
          <p:nvPr/>
        </p:nvPicPr>
        <p:blipFill rotWithShape="1">
          <a:blip r:embed="rId2"/>
          <a:srcRect l="29312" t="38231" r="47116" b="26666"/>
          <a:stretch/>
        </p:blipFill>
        <p:spPr>
          <a:xfrm>
            <a:off x="772886" y="3495901"/>
            <a:ext cx="3985511" cy="2815999"/>
          </a:xfrm>
          <a:prstGeom prst="rect">
            <a:avLst/>
          </a:prstGeom>
        </p:spPr>
      </p:pic>
      <p:pic>
        <p:nvPicPr>
          <p:cNvPr id="6" name="Picture 5">
            <a:extLst>
              <a:ext uri="{FF2B5EF4-FFF2-40B4-BE49-F238E27FC236}">
                <a16:creationId xmlns:a16="http://schemas.microsoft.com/office/drawing/2014/main" id="{2F544E59-8A9A-4845-BDAA-E616104EA745}"/>
              </a:ext>
            </a:extLst>
          </p:cNvPr>
          <p:cNvPicPr>
            <a:picLocks noChangeAspect="1"/>
          </p:cNvPicPr>
          <p:nvPr/>
        </p:nvPicPr>
        <p:blipFill rotWithShape="1">
          <a:blip r:embed="rId3"/>
          <a:srcRect l="34286" t="14966" r="47423" b="59634"/>
          <a:stretch/>
        </p:blipFill>
        <p:spPr>
          <a:xfrm>
            <a:off x="8219385" y="3249135"/>
            <a:ext cx="3509195" cy="2741118"/>
          </a:xfrm>
          <a:prstGeom prst="rect">
            <a:avLst/>
          </a:prstGeom>
        </p:spPr>
      </p:pic>
    </p:spTree>
    <p:extLst>
      <p:ext uri="{BB962C8B-B14F-4D97-AF65-F5344CB8AC3E}">
        <p14:creationId xmlns:p14="http://schemas.microsoft.com/office/powerpoint/2010/main" val="224712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F02A-8B37-4580-A840-08EFDA3E427D}"/>
              </a:ext>
            </a:extLst>
          </p:cNvPr>
          <p:cNvSpPr>
            <a:spLocks noGrp="1"/>
          </p:cNvSpPr>
          <p:nvPr>
            <p:ph type="title"/>
          </p:nvPr>
        </p:nvSpPr>
        <p:spPr/>
        <p:txBody>
          <a:bodyPr/>
          <a:lstStyle/>
          <a:p>
            <a:r>
              <a:rPr lang="en-US" dirty="0"/>
              <a:t>SMOTE</a:t>
            </a:r>
            <a:endParaRPr lang="en-IN" dirty="0"/>
          </a:p>
        </p:txBody>
      </p:sp>
      <p:sp>
        <p:nvSpPr>
          <p:cNvPr id="3" name="Content Placeholder 2">
            <a:extLst>
              <a:ext uri="{FF2B5EF4-FFF2-40B4-BE49-F238E27FC236}">
                <a16:creationId xmlns:a16="http://schemas.microsoft.com/office/drawing/2014/main" id="{142595B5-7D6A-4B9C-912C-9F5C18C5CCBE}"/>
              </a:ext>
            </a:extLst>
          </p:cNvPr>
          <p:cNvSpPr>
            <a:spLocks noGrp="1"/>
          </p:cNvSpPr>
          <p:nvPr>
            <p:ph idx="1"/>
          </p:nvPr>
        </p:nvSpPr>
        <p:spPr/>
        <p:txBody>
          <a:bodyPr/>
          <a:lstStyle/>
          <a:p>
            <a:r>
              <a:rPr lang="en-US" dirty="0"/>
              <a:t>The Synthetic Minority Oversampling Technique (SMOTE) is a prevalent approach to improve random over-sampling.</a:t>
            </a:r>
          </a:p>
          <a:p>
            <a:r>
              <a:rPr lang="en-US" dirty="0"/>
              <a:t> To avoid the biasing problem, observations are resampled around the majority class to make balanced class data using the Synthetic minority oversampling technique (SMOTE).</a:t>
            </a:r>
          </a:p>
          <a:p>
            <a:endParaRPr lang="en-US" dirty="0"/>
          </a:p>
          <a:p>
            <a:endParaRPr lang="en-IN" dirty="0"/>
          </a:p>
        </p:txBody>
      </p:sp>
      <p:pic>
        <p:nvPicPr>
          <p:cNvPr id="7" name="Picture 6">
            <a:extLst>
              <a:ext uri="{FF2B5EF4-FFF2-40B4-BE49-F238E27FC236}">
                <a16:creationId xmlns:a16="http://schemas.microsoft.com/office/drawing/2014/main" id="{3EFC056D-9043-42EF-AF24-94BA969CFF74}"/>
              </a:ext>
            </a:extLst>
          </p:cNvPr>
          <p:cNvPicPr>
            <a:picLocks noChangeAspect="1"/>
          </p:cNvPicPr>
          <p:nvPr/>
        </p:nvPicPr>
        <p:blipFill rotWithShape="1">
          <a:blip r:embed="rId2"/>
          <a:srcRect l="52454" t="45170" r="30893" b="28708"/>
          <a:stretch/>
        </p:blipFill>
        <p:spPr>
          <a:xfrm>
            <a:off x="1119673" y="4170783"/>
            <a:ext cx="2631698" cy="2322092"/>
          </a:xfrm>
          <a:prstGeom prst="rect">
            <a:avLst/>
          </a:prstGeom>
        </p:spPr>
      </p:pic>
      <p:pic>
        <p:nvPicPr>
          <p:cNvPr id="9" name="Picture 8">
            <a:extLst>
              <a:ext uri="{FF2B5EF4-FFF2-40B4-BE49-F238E27FC236}">
                <a16:creationId xmlns:a16="http://schemas.microsoft.com/office/drawing/2014/main" id="{28B20EA9-E6A2-4F9F-86CF-A0E25B38B522}"/>
              </a:ext>
            </a:extLst>
          </p:cNvPr>
          <p:cNvPicPr>
            <a:picLocks noChangeAspect="1"/>
          </p:cNvPicPr>
          <p:nvPr/>
        </p:nvPicPr>
        <p:blipFill rotWithShape="1">
          <a:blip r:embed="rId3"/>
          <a:srcRect l="52500" t="11837" r="30769" b="62176"/>
          <a:stretch/>
        </p:blipFill>
        <p:spPr>
          <a:xfrm>
            <a:off x="7175241" y="3890782"/>
            <a:ext cx="2771192" cy="2421118"/>
          </a:xfrm>
          <a:prstGeom prst="rect">
            <a:avLst/>
          </a:prstGeom>
        </p:spPr>
      </p:pic>
    </p:spTree>
    <p:extLst>
      <p:ext uri="{BB962C8B-B14F-4D97-AF65-F5344CB8AC3E}">
        <p14:creationId xmlns:p14="http://schemas.microsoft.com/office/powerpoint/2010/main" val="204139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915D-E51E-4838-9BA2-D30FDFC4A7C9}"/>
              </a:ext>
            </a:extLst>
          </p:cNvPr>
          <p:cNvSpPr>
            <a:spLocks noGrp="1"/>
          </p:cNvSpPr>
          <p:nvPr>
            <p:ph type="title"/>
          </p:nvPr>
        </p:nvSpPr>
        <p:spPr>
          <a:xfrm>
            <a:off x="838200" y="365126"/>
            <a:ext cx="10515600" cy="745218"/>
          </a:xfrm>
        </p:spPr>
        <p:txBody>
          <a:bodyPr>
            <a:normAutofit/>
          </a:bodyPr>
          <a:lstStyle/>
          <a:p>
            <a:r>
              <a:rPr lang="en-US" sz="4000" dirty="0"/>
              <a:t>Experiment-1</a:t>
            </a:r>
            <a:endParaRPr lang="en-IN" sz="4000" dirty="0"/>
          </a:p>
        </p:txBody>
      </p:sp>
      <p:sp>
        <p:nvSpPr>
          <p:cNvPr id="3" name="Content Placeholder 2">
            <a:extLst>
              <a:ext uri="{FF2B5EF4-FFF2-40B4-BE49-F238E27FC236}">
                <a16:creationId xmlns:a16="http://schemas.microsoft.com/office/drawing/2014/main" id="{DE27BA02-77E6-43BB-909A-BC42F65A6B90}"/>
              </a:ext>
            </a:extLst>
          </p:cNvPr>
          <p:cNvSpPr>
            <a:spLocks noGrp="1"/>
          </p:cNvSpPr>
          <p:nvPr>
            <p:ph idx="1"/>
          </p:nvPr>
        </p:nvSpPr>
        <p:spPr>
          <a:xfrm>
            <a:off x="838200" y="1054361"/>
            <a:ext cx="10515600" cy="4351338"/>
          </a:xfrm>
        </p:spPr>
        <p:txBody>
          <a:bodyPr>
            <a:normAutofit/>
          </a:bodyPr>
          <a:lstStyle/>
          <a:p>
            <a:pPr algn="just"/>
            <a:r>
              <a:rPr lang="en-US" sz="2400" dirty="0">
                <a:latin typeface="Times New Roman" panose="02020603050405020304" pitchFamily="18" charset="0"/>
                <a:cs typeface="Times New Roman" panose="02020603050405020304" pitchFamily="18" charset="0"/>
              </a:rPr>
              <a:t>This experiment explores the impact of Students’ gender on their offered salaries. </a:t>
            </a:r>
          </a:p>
          <a:p>
            <a:pPr algn="just"/>
            <a:r>
              <a:rPr lang="en-US" sz="2400" dirty="0">
                <a:latin typeface="Times New Roman" panose="02020603050405020304" pitchFamily="18" charset="0"/>
                <a:cs typeface="Times New Roman" panose="02020603050405020304" pitchFamily="18" charset="0"/>
              </a:rPr>
              <a:t>The student’s t-test at a confidence interval of 95% (α = 0.05) was used to test the first null hypothesis “H01”. </a:t>
            </a:r>
          </a:p>
          <a:p>
            <a:pPr algn="just"/>
            <a:r>
              <a:rPr lang="en-US" sz="2400" dirty="0">
                <a:latin typeface="Times New Roman" panose="02020603050405020304" pitchFamily="18" charset="0"/>
                <a:cs typeface="Times New Roman" panose="02020603050405020304" pitchFamily="18" charset="0"/>
              </a:rPr>
              <a:t>It explored the impact of gender on salary offered to the students.</a:t>
            </a:r>
          </a:p>
          <a:p>
            <a:pPr algn="just"/>
            <a:r>
              <a:rPr lang="en-US" sz="2400" dirty="0">
                <a:latin typeface="Times New Roman" panose="02020603050405020304" pitchFamily="18" charset="0"/>
                <a:cs typeface="Times New Roman" panose="02020603050405020304" pitchFamily="18" charset="0"/>
              </a:rPr>
              <a:t>Gender is an independent variable, and the offered salary is considered the dependent variable. </a:t>
            </a:r>
          </a:p>
          <a:p>
            <a:pPr algn="just"/>
            <a:r>
              <a:rPr lang="en-US" sz="2400" dirty="0">
                <a:latin typeface="Times New Roman" panose="02020603050405020304" pitchFamily="18" charset="0"/>
                <a:cs typeface="Times New Roman" panose="02020603050405020304" pitchFamily="18" charset="0"/>
              </a:rPr>
              <a:t>The important assumption the t-test explored was a statistically significant difference between the Male (M) and Female (F) MBA student in terms of offered salary.</a:t>
            </a:r>
          </a:p>
          <a:p>
            <a:endParaRPr lang="en-IN" dirty="0"/>
          </a:p>
        </p:txBody>
      </p:sp>
    </p:spTree>
    <p:extLst>
      <p:ext uri="{BB962C8B-B14F-4D97-AF65-F5344CB8AC3E}">
        <p14:creationId xmlns:p14="http://schemas.microsoft.com/office/powerpoint/2010/main" val="3349394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6961FA-D187-4363-B237-B9AA1E23E49A}"/>
              </a:ext>
            </a:extLst>
          </p:cNvPr>
          <p:cNvSpPr>
            <a:spLocks noGrp="1"/>
          </p:cNvSpPr>
          <p:nvPr>
            <p:ph idx="1"/>
          </p:nvPr>
        </p:nvSpPr>
        <p:spPr>
          <a:xfrm>
            <a:off x="772886" y="2077551"/>
            <a:ext cx="10515600" cy="4351338"/>
          </a:xfrm>
        </p:spPr>
        <p:txBody>
          <a:bodyPr>
            <a:normAutofit fontScale="92500" lnSpcReduction="10000"/>
          </a:bodyPr>
          <a:lstStyle/>
          <a:p>
            <a:r>
              <a:rPr lang="en-US" dirty="0"/>
              <a:t>There is a not statistically significant difference in the offered salaries for male and female participants on all three random sample assessment tests. </a:t>
            </a:r>
          </a:p>
          <a:p>
            <a:r>
              <a:rPr lang="en-US" dirty="0"/>
              <a:t>Despite male groups’ higher offered salaries findings, the results suggest that a difference between offered salaries did not exist, that is, there was no bias in salary offerings to placed students based on gender. </a:t>
            </a:r>
          </a:p>
          <a:p>
            <a:r>
              <a:rPr lang="en-US" dirty="0"/>
              <a:t>It is clear from the results that there is insufficient evidence to reject the</a:t>
            </a:r>
          </a:p>
          <a:p>
            <a:pPr marL="0" indent="0">
              <a:buNone/>
            </a:pPr>
            <a:r>
              <a:rPr lang="en-US" dirty="0"/>
              <a:t> null hypothesis (t(88) = 0.25, p &gt; 0.05). </a:t>
            </a:r>
          </a:p>
          <a:p>
            <a:r>
              <a:rPr lang="en-US" dirty="0"/>
              <a:t>The rest of the two random samples (T2 and T3) have identical insignificant p values (p &gt; 0.05). Therefore, the insignificant p value proves no statistically significant difference between male and female students in terms of salary offered to them.</a:t>
            </a:r>
          </a:p>
          <a:p>
            <a:endParaRPr lang="en-IN" dirty="0"/>
          </a:p>
        </p:txBody>
      </p:sp>
      <p:pic>
        <p:nvPicPr>
          <p:cNvPr id="6" name="Picture 5">
            <a:extLst>
              <a:ext uri="{FF2B5EF4-FFF2-40B4-BE49-F238E27FC236}">
                <a16:creationId xmlns:a16="http://schemas.microsoft.com/office/drawing/2014/main" id="{07F7A8B1-8731-4A9A-AF7B-CC15B93A7D8E}"/>
              </a:ext>
            </a:extLst>
          </p:cNvPr>
          <p:cNvPicPr>
            <a:picLocks noChangeAspect="1"/>
          </p:cNvPicPr>
          <p:nvPr/>
        </p:nvPicPr>
        <p:blipFill rotWithShape="1">
          <a:blip r:embed="rId2"/>
          <a:srcRect l="40179" t="40817" r="27372" b="36190"/>
          <a:stretch/>
        </p:blipFill>
        <p:spPr>
          <a:xfrm>
            <a:off x="2144485" y="127452"/>
            <a:ext cx="6532983" cy="1766661"/>
          </a:xfrm>
          <a:prstGeom prst="rect">
            <a:avLst/>
          </a:prstGeom>
        </p:spPr>
      </p:pic>
    </p:spTree>
    <p:extLst>
      <p:ext uri="{BB962C8B-B14F-4D97-AF65-F5344CB8AC3E}">
        <p14:creationId xmlns:p14="http://schemas.microsoft.com/office/powerpoint/2010/main" val="125654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FFB2-E46A-430F-9CC1-8525F2A8C32B}"/>
              </a:ext>
            </a:extLst>
          </p:cNvPr>
          <p:cNvSpPr>
            <a:spLocks noGrp="1"/>
          </p:cNvSpPr>
          <p:nvPr>
            <p:ph type="title"/>
          </p:nvPr>
        </p:nvSpPr>
        <p:spPr/>
        <p:txBody>
          <a:bodyPr/>
          <a:lstStyle/>
          <a:p>
            <a:r>
              <a:rPr lang="en-US" dirty="0"/>
              <a:t>Experiment-2</a:t>
            </a:r>
            <a:endParaRPr lang="en-IN" dirty="0"/>
          </a:p>
        </p:txBody>
      </p:sp>
      <p:sp>
        <p:nvSpPr>
          <p:cNvPr id="3" name="Content Placeholder 2">
            <a:extLst>
              <a:ext uri="{FF2B5EF4-FFF2-40B4-BE49-F238E27FC236}">
                <a16:creationId xmlns:a16="http://schemas.microsoft.com/office/drawing/2014/main" id="{D7B59F21-6BBD-4DA2-8405-85BA6EE4D149}"/>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This experiment infers a significant impact of MBA Specialization on the student’s offered salary. </a:t>
            </a:r>
          </a:p>
          <a:p>
            <a:pPr algn="just"/>
            <a:r>
              <a:rPr lang="en-US" sz="2400" dirty="0">
                <a:latin typeface="Times New Roman" panose="02020603050405020304" pitchFamily="18" charset="0"/>
                <a:cs typeface="Times New Roman" panose="02020603050405020304" pitchFamily="18" charset="0"/>
              </a:rPr>
              <a:t>For this, we tested the second null hypothesis “H02” with t-test at a confidence interval of 95% (α = 0.05). </a:t>
            </a:r>
          </a:p>
          <a:p>
            <a:pPr algn="just"/>
            <a:r>
              <a:rPr lang="en-US" sz="2400" dirty="0">
                <a:latin typeface="Times New Roman" panose="02020603050405020304" pitchFamily="18" charset="0"/>
                <a:cs typeface="Times New Roman" panose="02020603050405020304" pitchFamily="18" charset="0"/>
              </a:rPr>
              <a:t>This experiment explored the impact of MBA specialization(</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on the salaries offered to the students.</a:t>
            </a:r>
          </a:p>
          <a:p>
            <a:pPr algn="just"/>
            <a:r>
              <a:rPr lang="en-US" sz="2400" dirty="0">
                <a:latin typeface="Times New Roman" panose="02020603050405020304" pitchFamily="18" charset="0"/>
                <a:cs typeface="Times New Roman" panose="02020603050405020304" pitchFamily="18" charset="0"/>
              </a:rPr>
              <a:t> Here, the independent variable is Specialization, and the offered salary is a dependent variable.</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140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8AC8-B646-4693-B4A3-B21239D8FA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44A209-E699-4924-B8A6-8B990B503C4D}"/>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 The statistical experimental outcomes of the mean offered salaries of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specialization students on each random sample’s assessments.</a:t>
            </a:r>
          </a:p>
          <a:p>
            <a:pPr algn="just"/>
            <a:r>
              <a:rPr lang="en-US" sz="2400" dirty="0">
                <a:latin typeface="Times New Roman" panose="02020603050405020304" pitchFamily="18" charset="0"/>
                <a:cs typeface="Times New Roman" panose="02020603050405020304" pitchFamily="18" charset="0"/>
              </a:rPr>
              <a:t>As it is clear from the results, there is not a significant difference between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and</a:t>
            </a:r>
          </a:p>
          <a:p>
            <a:pPr algn="just"/>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specialization on offered salaries. </a:t>
            </a:r>
          </a:p>
          <a:p>
            <a:pPr algn="just"/>
            <a:r>
              <a:rPr lang="en-US" sz="2400" dirty="0">
                <a:latin typeface="Times New Roman" panose="02020603050405020304" pitchFamily="18" charset="0"/>
                <a:cs typeface="Times New Roman" panose="02020603050405020304" pitchFamily="18" charset="0"/>
              </a:rPr>
              <a:t>These results suggest that there is no discrimination made in offered salaries to the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and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specialization students. </a:t>
            </a:r>
          </a:p>
          <a:p>
            <a:pPr algn="just"/>
            <a:r>
              <a:rPr lang="en-US" sz="2400" dirty="0">
                <a:latin typeface="Times New Roman" panose="02020603050405020304" pitchFamily="18" charset="0"/>
                <a:cs typeface="Times New Roman" panose="02020603050405020304" pitchFamily="18" charset="0"/>
              </a:rPr>
              <a:t>Despite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specialization students, test1 results (µ = 108.43, σ = 94.57) and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students (µ = 108.37, σ = 76.85) difference is greater; t(118) = 0.04, (p &gt; 0.05), other tests’ data exhibits the same scenarios, </a:t>
            </a:r>
            <a:r>
              <a:rPr lang="en-US" sz="2400" dirty="0" err="1">
                <a:latin typeface="Times New Roman" panose="02020603050405020304" pitchFamily="18" charset="0"/>
                <a:cs typeface="Times New Roman" panose="02020603050405020304" pitchFamily="18" charset="0"/>
              </a:rPr>
              <a:t>ut</a:t>
            </a:r>
            <a:r>
              <a:rPr lang="en-US" sz="2400" dirty="0">
                <a:latin typeface="Times New Roman" panose="02020603050405020304" pitchFamily="18" charset="0"/>
                <a:cs typeface="Times New Roman" panose="02020603050405020304" pitchFamily="18" charset="0"/>
              </a:rPr>
              <a:t> there is no statistical evidence to reject the null hypothesis.</a:t>
            </a:r>
          </a:p>
          <a:p>
            <a:pPr algn="just"/>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CE8951-C0D6-4CA1-BB7D-018551571253}"/>
              </a:ext>
            </a:extLst>
          </p:cNvPr>
          <p:cNvPicPr>
            <a:picLocks noChangeAspect="1"/>
          </p:cNvPicPr>
          <p:nvPr/>
        </p:nvPicPr>
        <p:blipFill rotWithShape="1">
          <a:blip r:embed="rId2"/>
          <a:srcRect l="37348" t="40408" r="21632" b="33197"/>
          <a:stretch/>
        </p:blipFill>
        <p:spPr>
          <a:xfrm>
            <a:off x="2071396" y="-68489"/>
            <a:ext cx="6148874" cy="2018587"/>
          </a:xfrm>
          <a:prstGeom prst="rect">
            <a:avLst/>
          </a:prstGeom>
        </p:spPr>
      </p:pic>
    </p:spTree>
    <p:extLst>
      <p:ext uri="{BB962C8B-B14F-4D97-AF65-F5344CB8AC3E}">
        <p14:creationId xmlns:p14="http://schemas.microsoft.com/office/powerpoint/2010/main" val="79183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9478-82E6-4DF3-88A0-060F0D5D7445}"/>
              </a:ext>
            </a:extLst>
          </p:cNvPr>
          <p:cNvSpPr>
            <a:spLocks noGrp="1"/>
          </p:cNvSpPr>
          <p:nvPr>
            <p:ph type="title"/>
          </p:nvPr>
        </p:nvSpPr>
        <p:spPr/>
        <p:txBody>
          <a:bodyPr/>
          <a:lstStyle/>
          <a:p>
            <a:r>
              <a:rPr lang="en-US" dirty="0"/>
              <a:t>Experiment-3</a:t>
            </a:r>
            <a:endParaRPr lang="en-IN" dirty="0"/>
          </a:p>
        </p:txBody>
      </p:sp>
      <p:sp>
        <p:nvSpPr>
          <p:cNvPr id="3" name="Content Placeholder 2">
            <a:extLst>
              <a:ext uri="{FF2B5EF4-FFF2-40B4-BE49-F238E27FC236}">
                <a16:creationId xmlns:a16="http://schemas.microsoft.com/office/drawing/2014/main" id="{2E570BD1-CE05-4D8D-BB08-43980975CF9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This experiment tested the hypothesis that there is significant impact of students’ gender in terms of their placement test marks. </a:t>
            </a:r>
          </a:p>
          <a:p>
            <a:pPr algn="just"/>
            <a:r>
              <a:rPr lang="en-US" sz="2400" dirty="0">
                <a:latin typeface="Times New Roman" panose="02020603050405020304" pitchFamily="18" charset="0"/>
                <a:cs typeface="Times New Roman" panose="02020603050405020304" pitchFamily="18" charset="0"/>
              </a:rPr>
              <a:t>Therefore, the student t-test is used at a confidence interval of 95% (α = 0.05) to test the third the null hypothesis “H03”. </a:t>
            </a:r>
          </a:p>
          <a:p>
            <a:pPr algn="just"/>
            <a:r>
              <a:rPr lang="en-US" sz="2400" dirty="0">
                <a:latin typeface="Times New Roman" panose="02020603050405020304" pitchFamily="18" charset="0"/>
                <a:cs typeface="Times New Roman" panose="02020603050405020304" pitchFamily="18" charset="0"/>
              </a:rPr>
              <a:t>It is assumed that there is an impact of gender on placement test percentage of the students.</a:t>
            </a:r>
          </a:p>
          <a:p>
            <a:pPr algn="just"/>
            <a:r>
              <a:rPr lang="en-US" sz="2400" dirty="0">
                <a:latin typeface="Times New Roman" panose="02020603050405020304" pitchFamily="18" charset="0"/>
                <a:cs typeface="Times New Roman" panose="02020603050405020304" pitchFamily="18" charset="0"/>
              </a:rPr>
              <a:t>In this experiment, gender is assumed to be an independent variable, and placement-test percentage is considered the dependent variable. </a:t>
            </a:r>
          </a:p>
          <a:p>
            <a:pPr algn="just"/>
            <a:r>
              <a:rPr lang="en-US" sz="2400" dirty="0">
                <a:latin typeface="Times New Roman" panose="02020603050405020304" pitchFamily="18" charset="0"/>
                <a:cs typeface="Times New Roman" panose="02020603050405020304" pitchFamily="18" charset="0"/>
              </a:rPr>
              <a:t>The important assumption the t-test explored is the statistically significant difference between Male (M) and Female (F) MBA students in terms of placement test percentage.</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040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75DBA-4DF1-45A1-9668-B3D34087F6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096CC4-5FEE-4460-BF86-291333670AFE}"/>
              </a:ext>
            </a:extLst>
          </p:cNvPr>
          <p:cNvSpPr>
            <a:spLocks noGrp="1"/>
          </p:cNvSpPr>
          <p:nvPr>
            <p:ph idx="1"/>
          </p:nvPr>
        </p:nvSpPr>
        <p:spPr/>
        <p:txBody>
          <a:bodyPr/>
          <a:lstStyle/>
          <a:p>
            <a:r>
              <a:rPr lang="en-US" dirty="0"/>
              <a:t>Results reflects the outcomes of the mean score of the male and female groups on each assessment made from the random sample sizes. </a:t>
            </a:r>
          </a:p>
          <a:p>
            <a:r>
              <a:rPr lang="en-US" dirty="0"/>
              <a:t>As the results exhibited, there is no significant difference between the test percentage score on all three assessments. </a:t>
            </a:r>
          </a:p>
          <a:p>
            <a:r>
              <a:rPr lang="en-US" dirty="0"/>
              <a:t>Therefore, insignificant p value (p &gt; 0.05) proves no statistically significant differences between male (M) and female (F) students in terms of placement test percentage.</a:t>
            </a:r>
          </a:p>
          <a:p>
            <a:endParaRPr lang="en-IN" dirty="0"/>
          </a:p>
        </p:txBody>
      </p:sp>
      <p:pic>
        <p:nvPicPr>
          <p:cNvPr id="5" name="Picture 4">
            <a:extLst>
              <a:ext uri="{FF2B5EF4-FFF2-40B4-BE49-F238E27FC236}">
                <a16:creationId xmlns:a16="http://schemas.microsoft.com/office/drawing/2014/main" id="{9EEB2DAE-39BA-4132-9F2F-815E2EBC1DE4}"/>
              </a:ext>
            </a:extLst>
          </p:cNvPr>
          <p:cNvPicPr>
            <a:picLocks noChangeAspect="1"/>
          </p:cNvPicPr>
          <p:nvPr/>
        </p:nvPicPr>
        <p:blipFill rotWithShape="1">
          <a:blip r:embed="rId2"/>
          <a:srcRect l="34133" t="30340" r="16275" b="36463"/>
          <a:stretch/>
        </p:blipFill>
        <p:spPr>
          <a:xfrm>
            <a:off x="1847462" y="-1"/>
            <a:ext cx="7744410" cy="1825625"/>
          </a:xfrm>
          <a:prstGeom prst="rect">
            <a:avLst/>
          </a:prstGeom>
        </p:spPr>
      </p:pic>
    </p:spTree>
    <p:extLst>
      <p:ext uri="{BB962C8B-B14F-4D97-AF65-F5344CB8AC3E}">
        <p14:creationId xmlns:p14="http://schemas.microsoft.com/office/powerpoint/2010/main" val="4109572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A360-39ED-40BC-912D-C4F384BA0B3B}"/>
              </a:ext>
            </a:extLst>
          </p:cNvPr>
          <p:cNvSpPr>
            <a:spLocks noGrp="1"/>
          </p:cNvSpPr>
          <p:nvPr>
            <p:ph type="title"/>
          </p:nvPr>
        </p:nvSpPr>
        <p:spPr/>
        <p:txBody>
          <a:bodyPr/>
          <a:lstStyle/>
          <a:p>
            <a:r>
              <a:rPr lang="en-US" dirty="0"/>
              <a:t>Experiment-4</a:t>
            </a:r>
            <a:endParaRPr lang="en-IN" dirty="0"/>
          </a:p>
        </p:txBody>
      </p:sp>
      <p:sp>
        <p:nvSpPr>
          <p:cNvPr id="3" name="Content Placeholder 2">
            <a:extLst>
              <a:ext uri="{FF2B5EF4-FFF2-40B4-BE49-F238E27FC236}">
                <a16:creationId xmlns:a16="http://schemas.microsoft.com/office/drawing/2014/main" id="{98CFD646-27DC-435B-B988-FF8E0F583A0F}"/>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This experiment explores the association between MBA specialization and placement status. </a:t>
            </a:r>
          </a:p>
          <a:p>
            <a:pPr algn="just"/>
            <a:r>
              <a:rPr lang="en-US" sz="2400" dirty="0">
                <a:latin typeface="Times New Roman" panose="02020603050405020304" pitchFamily="18" charset="0"/>
                <a:cs typeface="Times New Roman" panose="02020603050405020304" pitchFamily="18" charset="0"/>
              </a:rPr>
              <a:t>For this, the χ2 test is applied to determine whether there is a significant difference between MBA Specialization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Mkt&amp;HR</a:t>
            </a:r>
            <a:r>
              <a:rPr lang="en-US" sz="2400" dirty="0">
                <a:latin typeface="Times New Roman" panose="02020603050405020304" pitchFamily="18" charset="0"/>
                <a:cs typeface="Times New Roman" panose="02020603050405020304" pitchFamily="18" charset="0"/>
              </a:rPr>
              <a:t>) Placement-Status (Placed or Not-Placed) to test the fourth null hypothesis “H04, which assumed no significant association between MBA specialization and Placement-Test. </a:t>
            </a:r>
          </a:p>
          <a:p>
            <a:pPr algn="just"/>
            <a:r>
              <a:rPr lang="en-US" sz="2400" dirty="0">
                <a:latin typeface="Times New Roman" panose="02020603050405020304" pitchFamily="18" charset="0"/>
                <a:cs typeface="Times New Roman" panose="02020603050405020304" pitchFamily="18" charset="0"/>
              </a:rPr>
              <a:t>There is a statistically significant association found for Placement-Status χ2 </a:t>
            </a:r>
          </a:p>
          <a:p>
            <a:pPr marL="0" indent="0" algn="just">
              <a:buNone/>
            </a:pPr>
            <a:r>
              <a:rPr lang="en-US" sz="2400" dirty="0">
                <a:latin typeface="Times New Roman" panose="02020603050405020304" pitchFamily="18" charset="0"/>
                <a:cs typeface="Times New Roman" panose="02020603050405020304" pitchFamily="18" charset="0"/>
              </a:rPr>
              <a:t>(1, N = 215) = 13.51, p = 0.00.</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41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4B9D-C3BB-4332-B518-4C940E0856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3687C2-F9D9-449D-85F8-DB49822B12D2}"/>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actual association (Φ = 0.25) between specialization and status is small, calculated with the crammer’s V-Test, indicating that a weak positive relationship exists. </a:t>
            </a:r>
          </a:p>
          <a:p>
            <a:pPr algn="just"/>
            <a:r>
              <a:rPr lang="en-US" sz="2400" dirty="0">
                <a:latin typeface="Times New Roman" panose="02020603050405020304" pitchFamily="18" charset="0"/>
                <a:cs typeface="Times New Roman" panose="02020603050405020304" pitchFamily="18" charset="0"/>
              </a:rPr>
              <a:t>The reason for the weak positive relationship can be explored with a large χ2 value from the cell parenthesis being 5.19 in the “Not-Placed” column, which signifies the high value of specialization. </a:t>
            </a:r>
          </a:p>
          <a:p>
            <a:pPr algn="just"/>
            <a:r>
              <a:rPr lang="en-US" sz="2400" dirty="0">
                <a:latin typeface="Times New Roman" panose="02020603050405020304" pitchFamily="18" charset="0"/>
                <a:cs typeface="Times New Roman" panose="02020603050405020304" pitchFamily="18" charset="0"/>
              </a:rPr>
              <a:t>The larger value for this cell can be attributed to a higher number of observed values (42), while fewer high values are expected by chance (29.60). </a:t>
            </a:r>
          </a:p>
          <a:p>
            <a:pPr algn="just"/>
            <a:r>
              <a:rPr lang="en-US" sz="2400" dirty="0">
                <a:latin typeface="Times New Roman" panose="02020603050405020304" pitchFamily="18" charset="0"/>
                <a:cs typeface="Times New Roman" panose="02020603050405020304" pitchFamily="18" charset="0"/>
              </a:rPr>
              <a:t>Moreover, a greater χ2 value of 2.35 in the placement status column “Placed” reflects a relationship between the high value of specialization and the subject </a:t>
            </a:r>
            <a:r>
              <a:rPr lang="en-US" sz="2400" dirty="0" err="1">
                <a:latin typeface="Times New Roman" panose="02020603050405020304" pitchFamily="18" charset="0"/>
                <a:cs typeface="Times New Roman" panose="02020603050405020304" pitchFamily="18" charset="0"/>
              </a:rPr>
              <a:t>Mkt&amp;Fin</a:t>
            </a:r>
            <a:r>
              <a:rPr lang="en-US" sz="2400" dirty="0">
                <a:latin typeface="Times New Roman" panose="02020603050405020304" pitchFamily="18" charset="0"/>
                <a:cs typeface="Times New Roman" panose="02020603050405020304" pitchFamily="18" charset="0"/>
              </a:rPr>
              <a:t>.</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33524E-6AF4-4B40-A806-CEC394AACE43}"/>
              </a:ext>
            </a:extLst>
          </p:cNvPr>
          <p:cNvPicPr>
            <a:picLocks noChangeAspect="1"/>
          </p:cNvPicPr>
          <p:nvPr/>
        </p:nvPicPr>
        <p:blipFill rotWithShape="1">
          <a:blip r:embed="rId2"/>
          <a:srcRect l="36505" t="32653" r="17500" b="43129"/>
          <a:stretch/>
        </p:blipFill>
        <p:spPr>
          <a:xfrm>
            <a:off x="3023118" y="29838"/>
            <a:ext cx="5607698" cy="1660850"/>
          </a:xfrm>
          <a:prstGeom prst="rect">
            <a:avLst/>
          </a:prstGeom>
        </p:spPr>
      </p:pic>
    </p:spTree>
    <p:extLst>
      <p:ext uri="{BB962C8B-B14F-4D97-AF65-F5344CB8AC3E}">
        <p14:creationId xmlns:p14="http://schemas.microsoft.com/office/powerpoint/2010/main" val="3289481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1F8A-37AA-429A-BC54-C1D676D6450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Table of Contents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FEFB0D-9023-49FA-A5EE-1E98F4F42D12}"/>
              </a:ext>
            </a:extLst>
          </p:cNvPr>
          <p:cNvSpPr>
            <a:spLocks noGrp="1"/>
          </p:cNvSpPr>
          <p:nvPr>
            <p:ph idx="1"/>
          </p:nvPr>
        </p:nvSpPr>
        <p:spPr/>
        <p:txBody>
          <a:bodyPr>
            <a:noAutofit/>
          </a:bodyPr>
          <a:lstStyle/>
          <a:p>
            <a:r>
              <a:rPr lang="en-US" sz="2000" dirty="0">
                <a:latin typeface="Times New Roman" panose="02020603050405020304" pitchFamily="18" charset="0"/>
                <a:cs typeface="Times New Roman" panose="02020603050405020304" pitchFamily="18" charset="0"/>
              </a:rPr>
              <a:t>Abstract of Study</a:t>
            </a:r>
          </a:p>
          <a:p>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Problem Statement</a:t>
            </a:r>
          </a:p>
          <a:p>
            <a:r>
              <a:rPr lang="en-US" sz="2000" dirty="0">
                <a:latin typeface="Times New Roman" panose="02020603050405020304" pitchFamily="18" charset="0"/>
                <a:cs typeface="Times New Roman" panose="02020603050405020304" pitchFamily="18" charset="0"/>
              </a:rPr>
              <a:t>Research Design &amp; Methodology</a:t>
            </a:r>
          </a:p>
          <a:p>
            <a:r>
              <a:rPr lang="en-US" sz="2000" dirty="0">
                <a:latin typeface="Times New Roman" panose="02020603050405020304" pitchFamily="18" charset="0"/>
                <a:cs typeface="Times New Roman" panose="02020603050405020304" pitchFamily="18" charset="0"/>
              </a:rPr>
              <a:t>Objectives</a:t>
            </a:r>
          </a:p>
          <a:p>
            <a:r>
              <a:rPr lang="en-US" sz="2000" dirty="0">
                <a:latin typeface="Times New Roman" panose="02020603050405020304" pitchFamily="18" charset="0"/>
                <a:cs typeface="Times New Roman" panose="02020603050405020304" pitchFamily="18" charset="0"/>
              </a:rPr>
              <a:t>Dataset Description</a:t>
            </a:r>
          </a:p>
          <a:p>
            <a:r>
              <a:rPr lang="en-US" sz="2000" dirty="0">
                <a:latin typeface="Times New Roman" panose="02020603050405020304" pitchFamily="18" charset="0"/>
                <a:cs typeface="Times New Roman" panose="02020603050405020304" pitchFamily="18" charset="0"/>
              </a:rPr>
              <a:t>Data Preprocessing</a:t>
            </a:r>
          </a:p>
          <a:p>
            <a:r>
              <a:rPr lang="en-US" sz="2000" dirty="0">
                <a:latin typeface="Times New Roman" panose="02020603050405020304" pitchFamily="18" charset="0"/>
                <a:cs typeface="Times New Roman" panose="02020603050405020304" pitchFamily="18" charset="0"/>
              </a:rPr>
              <a:t>Experiment and Results</a:t>
            </a:r>
          </a:p>
          <a:p>
            <a:r>
              <a:rPr lang="en-US" sz="2000" dirty="0">
                <a:latin typeface="Times New Roman" panose="02020603050405020304" pitchFamily="18" charset="0"/>
                <a:cs typeface="Times New Roman" panose="02020603050405020304" pitchFamily="18" charset="0"/>
              </a:rPr>
              <a:t>Discussion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19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BCA6-C9AF-4AFD-A1EB-3C7EC4B4337A}"/>
              </a:ext>
            </a:extLst>
          </p:cNvPr>
          <p:cNvSpPr>
            <a:spLocks noGrp="1"/>
          </p:cNvSpPr>
          <p:nvPr>
            <p:ph type="title"/>
          </p:nvPr>
        </p:nvSpPr>
        <p:spPr/>
        <p:txBody>
          <a:bodyPr/>
          <a:lstStyle/>
          <a:p>
            <a:r>
              <a:rPr lang="en-US" dirty="0"/>
              <a:t>Experiment-5</a:t>
            </a:r>
            <a:endParaRPr lang="en-IN" dirty="0"/>
          </a:p>
        </p:txBody>
      </p:sp>
      <p:sp>
        <p:nvSpPr>
          <p:cNvPr id="3" name="Content Placeholder 2">
            <a:extLst>
              <a:ext uri="{FF2B5EF4-FFF2-40B4-BE49-F238E27FC236}">
                <a16:creationId xmlns:a16="http://schemas.microsoft.com/office/drawing/2014/main" id="{4F2D1AEB-A173-489B-96D6-D1EEB0502BE4}"/>
              </a:ext>
            </a:extLst>
          </p:cNvPr>
          <p:cNvSpPr>
            <a:spLocks noGrp="1"/>
          </p:cNvSpPr>
          <p:nvPr>
            <p:ph idx="1"/>
          </p:nvPr>
        </p:nvSpPr>
        <p:spPr>
          <a:xfrm>
            <a:off x="838200" y="1520890"/>
            <a:ext cx="10515600" cy="4656073"/>
          </a:xfrm>
        </p:spPr>
        <p:txBody>
          <a:bodyPr>
            <a:normAutofit/>
          </a:bodyPr>
          <a:lstStyle/>
          <a:p>
            <a:pPr algn="just"/>
            <a:r>
              <a:rPr lang="en-US" sz="2400" dirty="0">
                <a:latin typeface="Times New Roman" panose="02020603050405020304" pitchFamily="18" charset="0"/>
                <a:cs typeface="Times New Roman" panose="02020603050405020304" pitchFamily="18" charset="0"/>
              </a:rPr>
              <a:t>This experiment is conducted to evaluate an association between the degree of stream and placement status. </a:t>
            </a:r>
          </a:p>
          <a:p>
            <a:pPr algn="just"/>
            <a:r>
              <a:rPr lang="en-US" sz="2400" dirty="0">
                <a:latin typeface="Times New Roman" panose="02020603050405020304" pitchFamily="18" charset="0"/>
                <a:cs typeface="Times New Roman" panose="02020603050405020304" pitchFamily="18" charset="0"/>
              </a:rPr>
              <a:t>To test the fifth null hypothesis “H05”, this experiment used the χ2 test to explore the association between the degree of the stream (</a:t>
            </a:r>
            <a:r>
              <a:rPr lang="en-US" sz="2400" dirty="0" err="1">
                <a:latin typeface="Times New Roman" panose="02020603050405020304" pitchFamily="18" charset="0"/>
                <a:cs typeface="Times New Roman" panose="02020603050405020304" pitchFamily="18" charset="0"/>
              </a:rPr>
              <a:t>Comm&amp;Mgmt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Sci&amp;Tech</a:t>
            </a:r>
            <a:r>
              <a:rPr lang="en-US" sz="2400" dirty="0">
                <a:latin typeface="Times New Roman" panose="02020603050405020304" pitchFamily="18" charset="0"/>
                <a:cs typeface="Times New Roman" panose="02020603050405020304" pitchFamily="18" charset="0"/>
              </a:rPr>
              <a:t> and Other) and placement status (Placed or Not-Placed) of students. </a:t>
            </a:r>
          </a:p>
          <a:p>
            <a:pPr algn="just"/>
            <a:r>
              <a:rPr lang="en-US" sz="2400" dirty="0">
                <a:latin typeface="Times New Roman" panose="02020603050405020304" pitchFamily="18" charset="0"/>
                <a:cs typeface="Times New Roman" panose="02020603050405020304" pitchFamily="18" charset="0"/>
              </a:rPr>
              <a:t>It is observed that there is no statistically significant association between degree of stream and placement status χ2(2,N = 215) = 2.97, p = 0.56.</a:t>
            </a:r>
          </a:p>
          <a:p>
            <a:pPr algn="just"/>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9A23976-FD73-45F9-98CE-38FEBE376980}"/>
              </a:ext>
            </a:extLst>
          </p:cNvPr>
          <p:cNvPicPr>
            <a:picLocks noChangeAspect="1"/>
          </p:cNvPicPr>
          <p:nvPr/>
        </p:nvPicPr>
        <p:blipFill rotWithShape="1">
          <a:blip r:embed="rId2"/>
          <a:srcRect l="35281" t="35918" r="16122" b="32654"/>
          <a:stretch/>
        </p:blipFill>
        <p:spPr>
          <a:xfrm>
            <a:off x="2659225" y="4142792"/>
            <a:ext cx="6634065" cy="2413336"/>
          </a:xfrm>
          <a:prstGeom prst="rect">
            <a:avLst/>
          </a:prstGeom>
        </p:spPr>
      </p:pic>
    </p:spTree>
    <p:extLst>
      <p:ext uri="{BB962C8B-B14F-4D97-AF65-F5344CB8AC3E}">
        <p14:creationId xmlns:p14="http://schemas.microsoft.com/office/powerpoint/2010/main" val="33494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1B34-2783-4B24-BF36-B1BFA3D94FBF}"/>
              </a:ext>
            </a:extLst>
          </p:cNvPr>
          <p:cNvSpPr>
            <a:spLocks noGrp="1"/>
          </p:cNvSpPr>
          <p:nvPr>
            <p:ph type="title"/>
          </p:nvPr>
        </p:nvSpPr>
        <p:spPr/>
        <p:txBody>
          <a:bodyPr/>
          <a:lstStyle/>
          <a:p>
            <a:r>
              <a:rPr lang="en-US" dirty="0"/>
              <a:t>Experiment-6</a:t>
            </a:r>
            <a:endParaRPr lang="en-IN" dirty="0"/>
          </a:p>
        </p:txBody>
      </p:sp>
      <p:sp>
        <p:nvSpPr>
          <p:cNvPr id="3" name="Content Placeholder 2">
            <a:extLst>
              <a:ext uri="{FF2B5EF4-FFF2-40B4-BE49-F238E27FC236}">
                <a16:creationId xmlns:a16="http://schemas.microsoft.com/office/drawing/2014/main" id="{42F59DCB-89EE-4687-9057-F1952172079D}"/>
              </a:ext>
            </a:extLst>
          </p:cNvPr>
          <p:cNvSpPr>
            <a:spLocks noGrp="1"/>
          </p:cNvSpPr>
          <p:nvPr>
            <p:ph idx="1"/>
          </p:nvPr>
        </p:nvSpPr>
        <p:spPr>
          <a:xfrm>
            <a:off x="838200" y="1362269"/>
            <a:ext cx="10515600" cy="4814694"/>
          </a:xfrm>
        </p:spPr>
        <p:txBody>
          <a:bodyPr>
            <a:noAutofit/>
          </a:bodyPr>
          <a:lstStyle/>
          <a:p>
            <a:pPr algn="just"/>
            <a:r>
              <a:rPr lang="en-US" sz="1800" dirty="0">
                <a:latin typeface="Times New Roman" panose="02020603050405020304" pitchFamily="18" charset="0"/>
                <a:cs typeface="Times New Roman" panose="02020603050405020304" pitchFamily="18" charset="0"/>
              </a:rPr>
              <a:t> This experiment discusses the experimental results of various contemporary classification algorithms to identify the future students’ placement status with their predictive features. </a:t>
            </a:r>
          </a:p>
          <a:p>
            <a:pPr algn="just"/>
            <a:r>
              <a:rPr lang="en-US" sz="1800" dirty="0">
                <a:latin typeface="Times New Roman" panose="02020603050405020304" pitchFamily="18" charset="0"/>
                <a:cs typeface="Times New Roman" panose="02020603050405020304" pitchFamily="18" charset="0"/>
              </a:rPr>
              <a:t>At first, all used classification models, that is, RF, </a:t>
            </a:r>
            <a:r>
              <a:rPr lang="en-US" sz="1800" dirty="0" err="1">
                <a:latin typeface="Times New Roman" panose="02020603050405020304" pitchFamily="18" charset="0"/>
                <a:cs typeface="Times New Roman" panose="02020603050405020304" pitchFamily="18" charset="0"/>
              </a:rPr>
              <a:t>XGboost</a:t>
            </a:r>
            <a:r>
              <a:rPr lang="en-US" sz="1800" dirty="0">
                <a:latin typeface="Times New Roman" panose="02020603050405020304" pitchFamily="18" charset="0"/>
                <a:cs typeface="Times New Roman" panose="02020603050405020304" pitchFamily="18" charset="0"/>
              </a:rPr>
              <a:t>, SVM and </a:t>
            </a:r>
            <a:r>
              <a:rPr lang="en-US" sz="1800" dirty="0" err="1">
                <a:latin typeface="Times New Roman" panose="02020603050405020304" pitchFamily="18" charset="0"/>
                <a:cs typeface="Times New Roman" panose="02020603050405020304" pitchFamily="18" charset="0"/>
              </a:rPr>
              <a:t>LR,along</a:t>
            </a:r>
            <a:r>
              <a:rPr lang="en-US" sz="1800" dirty="0">
                <a:latin typeface="Times New Roman" panose="02020603050405020304" pitchFamily="18" charset="0"/>
                <a:cs typeface="Times New Roman" panose="02020603050405020304" pitchFamily="18" charset="0"/>
              </a:rPr>
              <a:t> with full feature space, are evaluated. </a:t>
            </a:r>
          </a:p>
          <a:p>
            <a:pPr algn="just"/>
            <a:r>
              <a:rPr lang="en-US" sz="1800" dirty="0">
                <a:latin typeface="Times New Roman" panose="02020603050405020304" pitchFamily="18" charset="0"/>
                <a:cs typeface="Times New Roman" panose="02020603050405020304" pitchFamily="18" charset="0"/>
              </a:rPr>
              <a:t>After that, three feature selection algorithms: RF feature selector, </a:t>
            </a:r>
            <a:r>
              <a:rPr lang="en-US" sz="1800" dirty="0" err="1">
                <a:latin typeface="Times New Roman" panose="02020603050405020304" pitchFamily="18" charset="0"/>
                <a:cs typeface="Times New Roman" panose="02020603050405020304" pitchFamily="18" charset="0"/>
              </a:rPr>
              <a:t>XGBoost</a:t>
            </a:r>
            <a:r>
              <a:rPr lang="en-US" sz="1800" dirty="0">
                <a:latin typeface="Times New Roman" panose="02020603050405020304" pitchFamily="18" charset="0"/>
                <a:cs typeface="Times New Roman" panose="02020603050405020304" pitchFamily="18" charset="0"/>
              </a:rPr>
              <a:t> feature Selector, SVM crucial feature selector are applied to select prominent and high variant features from feature space. </a:t>
            </a:r>
          </a:p>
          <a:p>
            <a:pPr algn="just"/>
            <a:r>
              <a:rPr lang="en-US" sz="1800" dirty="0">
                <a:latin typeface="Times New Roman" panose="02020603050405020304" pitchFamily="18" charset="0"/>
                <a:cs typeface="Times New Roman" panose="02020603050405020304" pitchFamily="18" charset="0"/>
              </a:rPr>
              <a:t>The experimental results showed that the SVM classification has been reasonably successful compared with the other classification in terms of all performance assessment measurements. </a:t>
            </a:r>
          </a:p>
          <a:p>
            <a:pPr algn="just"/>
            <a:r>
              <a:rPr lang="en-US" sz="1800" dirty="0">
                <a:latin typeface="Times New Roman" panose="02020603050405020304" pitchFamily="18" charset="0"/>
                <a:cs typeface="Times New Roman" panose="02020603050405020304" pitchFamily="18" charset="0"/>
              </a:rPr>
              <a:t>SVM achieved a precision of 90%, sensitivity of 92%, precision of 85%, and an F1 score of 88% at C = 0.01, gamma set as auto with linear kernel. </a:t>
            </a:r>
          </a:p>
          <a:p>
            <a:pPr algn="just"/>
            <a:r>
              <a:rPr lang="en-US" sz="1800" dirty="0">
                <a:latin typeface="Times New Roman" panose="02020603050405020304" pitchFamily="18" charset="0"/>
                <a:cs typeface="Times New Roman" panose="02020603050405020304" pitchFamily="18" charset="0"/>
              </a:rPr>
              <a:t>In the LR classification model, this model has displayed better performance with 88% accuracy, 84% precision, 88% recall rate, and 86% F1-score with </a:t>
            </a:r>
            <a:r>
              <a:rPr lang="en-US" sz="1800" dirty="0" err="1">
                <a:latin typeface="Times New Roman" panose="02020603050405020304" pitchFamily="18" charset="0"/>
                <a:cs typeface="Times New Roman" panose="02020603050405020304" pitchFamily="18" charset="0"/>
              </a:rPr>
              <a:t>lbfs</a:t>
            </a:r>
            <a:r>
              <a:rPr lang="en-US" sz="1800" dirty="0">
                <a:latin typeface="Times New Roman" panose="02020603050405020304" pitchFamily="18" charset="0"/>
                <a:cs typeface="Times New Roman" panose="02020603050405020304" pitchFamily="18" charset="0"/>
              </a:rPr>
              <a:t> solver and class weight set as balanced. </a:t>
            </a:r>
          </a:p>
          <a:p>
            <a:pPr algn="just"/>
            <a:r>
              <a:rPr lang="en-US" sz="1800" dirty="0">
                <a:latin typeface="Times New Roman" panose="02020603050405020304" pitchFamily="18" charset="0"/>
                <a:cs typeface="Times New Roman" panose="02020603050405020304" pitchFamily="18" charset="0"/>
              </a:rPr>
              <a:t>Similarly, the RF classifier has achieved an accuracy of 83%, 83% recall, 77% precision, and 80% F1-Score at the </a:t>
            </a:r>
            <a:r>
              <a:rPr lang="en-US" sz="1800" dirty="0" err="1">
                <a:latin typeface="Times New Roman" panose="02020603050405020304" pitchFamily="18" charset="0"/>
                <a:cs typeface="Times New Roman" panose="02020603050405020304" pitchFamily="18" charset="0"/>
              </a:rPr>
              <a:t>gini</a:t>
            </a:r>
            <a:r>
              <a:rPr lang="en-US" sz="1800" dirty="0">
                <a:latin typeface="Times New Roman" panose="02020603050405020304" pitchFamily="18" charset="0"/>
                <a:cs typeface="Times New Roman" panose="02020603050405020304" pitchFamily="18" charset="0"/>
              </a:rPr>
              <a:t> criterion with 7 maximum features, 2 minimum sample leaves with a 200 number of estimators. </a:t>
            </a:r>
          </a:p>
          <a:p>
            <a:pPr algn="just"/>
            <a:r>
              <a:rPr lang="en-US" sz="1800" dirty="0" err="1">
                <a:latin typeface="Times New Roman" panose="02020603050405020304" pitchFamily="18" charset="0"/>
                <a:cs typeface="Times New Roman" panose="02020603050405020304" pitchFamily="18" charset="0"/>
              </a:rPr>
              <a:t>XGBoost</a:t>
            </a:r>
            <a:r>
              <a:rPr lang="en-US" sz="1800" dirty="0">
                <a:latin typeface="Times New Roman" panose="02020603050405020304" pitchFamily="18" charset="0"/>
                <a:cs typeface="Times New Roman" panose="02020603050405020304" pitchFamily="18" charset="0"/>
              </a:rPr>
              <a:t> classifier has achieved 83% accuracy as similar to RF,82% precision, 75% sensitivity with 78% F1-score at learning rate set as 0.1 with 6 maximum delta step, minimum child weight set as 6.</a:t>
            </a: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708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86D9-A1A5-4080-908C-6170BCC29C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2CF598-6B12-4A65-B34B-B63DD23C6E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363F8A-EF69-4693-BD53-70DBAF196CE4}"/>
              </a:ext>
            </a:extLst>
          </p:cNvPr>
          <p:cNvPicPr>
            <a:picLocks noChangeAspect="1"/>
          </p:cNvPicPr>
          <p:nvPr/>
        </p:nvPicPr>
        <p:blipFill rotWithShape="1">
          <a:blip r:embed="rId2"/>
          <a:srcRect l="19056" t="30205" r="15664" b="40544"/>
          <a:stretch/>
        </p:blipFill>
        <p:spPr>
          <a:xfrm>
            <a:off x="1679510" y="2108719"/>
            <a:ext cx="7959013" cy="2985795"/>
          </a:xfrm>
          <a:prstGeom prst="rect">
            <a:avLst/>
          </a:prstGeom>
        </p:spPr>
      </p:pic>
    </p:spTree>
    <p:extLst>
      <p:ext uri="{BB962C8B-B14F-4D97-AF65-F5344CB8AC3E}">
        <p14:creationId xmlns:p14="http://schemas.microsoft.com/office/powerpoint/2010/main" val="400770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A46C2-3A9B-47A1-8DD3-698B718850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FB4936-15F9-4D85-A334-AC754CF81CE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9525DE-B4EE-45F0-9A5A-F9CA1204BA60}"/>
              </a:ext>
            </a:extLst>
          </p:cNvPr>
          <p:cNvPicPr>
            <a:picLocks noChangeAspect="1"/>
          </p:cNvPicPr>
          <p:nvPr/>
        </p:nvPicPr>
        <p:blipFill rotWithShape="1">
          <a:blip r:embed="rId2"/>
          <a:srcRect l="31301" t="13470" r="28138" b="26530"/>
          <a:stretch/>
        </p:blipFill>
        <p:spPr>
          <a:xfrm>
            <a:off x="1782147" y="365125"/>
            <a:ext cx="8397551" cy="5783625"/>
          </a:xfrm>
          <a:prstGeom prst="rect">
            <a:avLst/>
          </a:prstGeom>
        </p:spPr>
      </p:pic>
    </p:spTree>
    <p:extLst>
      <p:ext uri="{BB962C8B-B14F-4D97-AF65-F5344CB8AC3E}">
        <p14:creationId xmlns:p14="http://schemas.microsoft.com/office/powerpoint/2010/main" val="292642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4875-1690-4AB1-9F66-D830F56705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F7D3A9-9E67-4651-8881-32E7B6FC0CD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59C989-C556-4A7B-88C6-4B78B452ED0F}"/>
              </a:ext>
            </a:extLst>
          </p:cNvPr>
          <p:cNvPicPr>
            <a:picLocks noChangeAspect="1"/>
          </p:cNvPicPr>
          <p:nvPr/>
        </p:nvPicPr>
        <p:blipFill rotWithShape="1">
          <a:blip r:embed="rId2"/>
          <a:srcRect l="40179" t="18367" r="28444" b="60408"/>
          <a:stretch/>
        </p:blipFill>
        <p:spPr>
          <a:xfrm>
            <a:off x="1637524" y="303148"/>
            <a:ext cx="8215379" cy="3125852"/>
          </a:xfrm>
          <a:prstGeom prst="rect">
            <a:avLst/>
          </a:prstGeom>
        </p:spPr>
      </p:pic>
      <p:pic>
        <p:nvPicPr>
          <p:cNvPr id="7" name="Picture 6">
            <a:extLst>
              <a:ext uri="{FF2B5EF4-FFF2-40B4-BE49-F238E27FC236}">
                <a16:creationId xmlns:a16="http://schemas.microsoft.com/office/drawing/2014/main" id="{2925EFC2-174D-493A-9F82-5668A236218E}"/>
              </a:ext>
            </a:extLst>
          </p:cNvPr>
          <p:cNvPicPr>
            <a:picLocks noChangeAspect="1"/>
          </p:cNvPicPr>
          <p:nvPr/>
        </p:nvPicPr>
        <p:blipFill rotWithShape="1">
          <a:blip r:embed="rId2"/>
          <a:srcRect l="29541" t="40408" r="27832" b="33470"/>
          <a:stretch/>
        </p:blipFill>
        <p:spPr>
          <a:xfrm>
            <a:off x="1414252" y="3310084"/>
            <a:ext cx="9549217" cy="2985796"/>
          </a:xfrm>
          <a:prstGeom prst="rect">
            <a:avLst/>
          </a:prstGeom>
        </p:spPr>
      </p:pic>
    </p:spTree>
    <p:extLst>
      <p:ext uri="{BB962C8B-B14F-4D97-AF65-F5344CB8AC3E}">
        <p14:creationId xmlns:p14="http://schemas.microsoft.com/office/powerpoint/2010/main" val="3193143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FA18-D174-4557-955B-0CC691A3B5ED}"/>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2D9F7E7A-3845-4876-A392-0D91492EC46E}"/>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In the statistical tests, the significant p-value is essential for judging the hypothesis. </a:t>
            </a:r>
          </a:p>
          <a:p>
            <a:pPr algn="just"/>
            <a:r>
              <a:rPr lang="en-US" sz="2400" dirty="0">
                <a:latin typeface="Times New Roman" panose="02020603050405020304" pitchFamily="18" charset="0"/>
                <a:cs typeface="Times New Roman" panose="02020603050405020304" pitchFamily="18" charset="0"/>
              </a:rPr>
              <a:t>To test the first three null hypotheses, a statistical t-test played a vital role. On the one hand, it explored the impact on offered salary of the student’s gender and MBA specialization. On the other hand, the placement test’s effect on gender was evaluated. </a:t>
            </a:r>
          </a:p>
          <a:p>
            <a:pPr algn="just"/>
            <a:r>
              <a:rPr lang="en-US" sz="2400" dirty="0">
                <a:latin typeface="Times New Roman" panose="02020603050405020304" pitchFamily="18" charset="0"/>
                <a:cs typeface="Times New Roman" panose="02020603050405020304" pitchFamily="18" charset="0"/>
              </a:rPr>
              <a:t>Further, an association test χ2 was applied to explore the relationship between placement status and degree stream and MBA specialization. </a:t>
            </a:r>
          </a:p>
          <a:p>
            <a:pPr algn="just"/>
            <a:r>
              <a:rPr lang="en-US" sz="2400" dirty="0">
                <a:latin typeface="Times New Roman" panose="02020603050405020304" pitchFamily="18" charset="0"/>
                <a:cs typeface="Times New Roman" panose="02020603050405020304" pitchFamily="18" charset="0"/>
              </a:rPr>
              <a:t>Later, in this study, we used the machine learning algorithms to automate predictive models to recognize the gender of placed students with its status.</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463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C46794-99B8-4604-9F06-06684244B555}"/>
              </a:ext>
            </a:extLst>
          </p:cNvPr>
          <p:cNvSpPr>
            <a:spLocks noGrp="1"/>
          </p:cNvSpPr>
          <p:nvPr>
            <p:ph idx="1"/>
          </p:nvPr>
        </p:nvSpPr>
        <p:spPr>
          <a:xfrm>
            <a:off x="660919" y="357592"/>
            <a:ext cx="10515600" cy="5977894"/>
          </a:xfrm>
        </p:spPr>
        <p:txBody>
          <a:bodyPr>
            <a:noAutofit/>
          </a:bodyPr>
          <a:lstStyle/>
          <a:p>
            <a:r>
              <a:rPr lang="en-US" sz="2000" dirty="0">
                <a:latin typeface="Times New Roman" panose="02020603050405020304" pitchFamily="18" charset="0"/>
                <a:cs typeface="Times New Roman" panose="02020603050405020304" pitchFamily="18" charset="0"/>
              </a:rPr>
              <a:t>It is found that the first null hypothesis, “H01: No Significant difference between male and female students towards Offered salary” failed to be rejected (p &gt; 0.05). </a:t>
            </a:r>
          </a:p>
          <a:p>
            <a:r>
              <a:rPr lang="en-US" sz="2000" dirty="0">
                <a:latin typeface="Times New Roman" panose="02020603050405020304" pitchFamily="18" charset="0"/>
                <a:cs typeface="Times New Roman" panose="02020603050405020304" pitchFamily="18" charset="0"/>
              </a:rPr>
              <a:t>It showed no statistically significant differences in the offered salary based on gender. </a:t>
            </a:r>
          </a:p>
          <a:p>
            <a:r>
              <a:rPr lang="en-US" sz="2000" dirty="0">
                <a:latin typeface="Times New Roman" panose="02020603050405020304" pitchFamily="18" charset="0"/>
                <a:cs typeface="Times New Roman" panose="02020603050405020304" pitchFamily="18" charset="0"/>
              </a:rPr>
              <a:t>Hence, this study explored no impact of the offered salary on student’s gender. Based on this, the authors proposed its alternative hypothesis, “H01A: A Significant difference between male and female students towards Offered salary”, which it failed to accept. </a:t>
            </a:r>
          </a:p>
          <a:p>
            <a:r>
              <a:rPr lang="en-US" sz="2000" dirty="0">
                <a:latin typeface="Times New Roman" panose="02020603050405020304" pitchFamily="18" charset="0"/>
                <a:cs typeface="Times New Roman" panose="02020603050405020304" pitchFamily="18" charset="0"/>
              </a:rPr>
              <a:t>The same scenario also happened in the case of the second and third null hypotheses: “H02: No Significant difference between </a:t>
            </a:r>
            <a:r>
              <a:rPr lang="en-US" sz="2000" dirty="0" err="1">
                <a:latin typeface="Times New Roman" panose="02020603050405020304" pitchFamily="18" charset="0"/>
                <a:cs typeface="Times New Roman" panose="02020603050405020304" pitchFamily="18" charset="0"/>
              </a:rPr>
              <a:t>Mkt&amp;Fin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Mkt&amp;HR</a:t>
            </a:r>
            <a:r>
              <a:rPr lang="en-US" sz="2000" dirty="0">
                <a:latin typeface="Times New Roman" panose="02020603050405020304" pitchFamily="18" charset="0"/>
                <a:cs typeface="Times New Roman" panose="02020603050405020304" pitchFamily="18" charset="0"/>
              </a:rPr>
              <a:t> towards offered salary” and “H03: No significant difference between male and female students towards placement test percentage”, which also failed to be rejected (p &gt; 0.05). </a:t>
            </a:r>
          </a:p>
          <a:p>
            <a:r>
              <a:rPr lang="en-US" sz="2000" dirty="0">
                <a:latin typeface="Times New Roman" panose="02020603050405020304" pitchFamily="18" charset="0"/>
                <a:cs typeface="Times New Roman" panose="02020603050405020304" pitchFamily="18" charset="0"/>
              </a:rPr>
              <a:t>Hence, it is found that the offered salary has no impact on the student’s specialization in their MBA study. Further, the student’s placement test percentage did not affect gender. </a:t>
            </a:r>
          </a:p>
          <a:p>
            <a:r>
              <a:rPr lang="en-US" sz="2000" dirty="0">
                <a:latin typeface="Times New Roman" panose="02020603050405020304" pitchFamily="18" charset="0"/>
                <a:cs typeface="Times New Roman" panose="02020603050405020304" pitchFamily="18" charset="0"/>
              </a:rPr>
              <a:t>Therefore, the alternative hypotheses: “H02A: A Significant difference between </a:t>
            </a:r>
            <a:r>
              <a:rPr lang="en-US" sz="2000" dirty="0" err="1">
                <a:latin typeface="Times New Roman" panose="02020603050405020304" pitchFamily="18" charset="0"/>
                <a:cs typeface="Times New Roman" panose="02020603050405020304" pitchFamily="18" charset="0"/>
              </a:rPr>
              <a:t>Mkt&amp;Fin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Mkt&amp;HR</a:t>
            </a:r>
            <a:r>
              <a:rPr lang="en-US" sz="2000" dirty="0">
                <a:latin typeface="Times New Roman" panose="02020603050405020304" pitchFamily="18" charset="0"/>
                <a:cs typeface="Times New Roman" panose="02020603050405020304" pitchFamily="18" charset="0"/>
              </a:rPr>
              <a:t> towards offered salary” and “H03A: A significant difference between male and female students towards placement test percentage” were failed to be accepted. </a:t>
            </a:r>
          </a:p>
          <a:p>
            <a:r>
              <a:rPr lang="en-US" sz="2000" dirty="0">
                <a:latin typeface="Times New Roman" panose="02020603050405020304" pitchFamily="18" charset="0"/>
                <a:cs typeface="Times New Roman" panose="02020603050405020304" pitchFamily="18" charset="0"/>
              </a:rPr>
              <a:t>Based on the first three hypotheses tests, no linear association was observed between student demographic features and offered salary and placement test percentage.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5241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89E0F4-0B63-4220-8179-236E4F06DF0F}"/>
              </a:ext>
            </a:extLst>
          </p:cNvPr>
          <p:cNvSpPr>
            <a:spLocks noGrp="1"/>
          </p:cNvSpPr>
          <p:nvPr>
            <p:ph idx="1"/>
          </p:nvPr>
        </p:nvSpPr>
        <p:spPr>
          <a:xfrm>
            <a:off x="838200" y="298580"/>
            <a:ext cx="10515600" cy="5878383"/>
          </a:xfrm>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On the contrary, this study observed strange results from experiments that belonged to the association finding between MBA specialization and placement status. </a:t>
            </a:r>
          </a:p>
          <a:p>
            <a:pPr algn="just"/>
            <a:r>
              <a:rPr lang="en-US" dirty="0">
                <a:latin typeface="Times New Roman" panose="02020603050405020304" pitchFamily="18" charset="0"/>
                <a:cs typeface="Times New Roman" panose="02020603050405020304" pitchFamily="18" charset="0"/>
              </a:rPr>
              <a:t>The authors observed that the fourth null hypothesis, “H04: No association between </a:t>
            </a:r>
            <a:r>
              <a:rPr lang="en-US" dirty="0" err="1">
                <a:latin typeface="Times New Roman" panose="02020603050405020304" pitchFamily="18" charset="0"/>
                <a:cs typeface="Times New Roman" panose="02020603050405020304" pitchFamily="18" charset="0"/>
              </a:rPr>
              <a:t>Mkt&amp;Fin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Mkt&amp;HR</a:t>
            </a:r>
            <a:r>
              <a:rPr lang="en-US" dirty="0">
                <a:latin typeface="Times New Roman" panose="02020603050405020304" pitchFamily="18" charset="0"/>
                <a:cs typeface="Times New Roman" panose="02020603050405020304" pitchFamily="18" charset="0"/>
              </a:rPr>
              <a:t> specialization towards placement status” failed to be accepted (p &lt; 0.05)”.</a:t>
            </a:r>
          </a:p>
          <a:p>
            <a:pPr algn="just"/>
            <a:r>
              <a:rPr lang="en-US" dirty="0">
                <a:latin typeface="Times New Roman" panose="02020603050405020304" pitchFamily="18" charset="0"/>
                <a:cs typeface="Times New Roman" panose="02020603050405020304" pitchFamily="18" charset="0"/>
              </a:rPr>
              <a:t>Therefore, specialization in a master’s degree impacted the placement of students. Alternately, the hypothesis, “H04A: A significant association between </a:t>
            </a:r>
            <a:r>
              <a:rPr lang="en-US" dirty="0" err="1">
                <a:latin typeface="Times New Roman" panose="02020603050405020304" pitchFamily="18" charset="0"/>
                <a:cs typeface="Times New Roman" panose="02020603050405020304" pitchFamily="18" charset="0"/>
              </a:rPr>
              <a:t>Mkt&amp;Fin</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Mkt&amp;HR</a:t>
            </a:r>
            <a:r>
              <a:rPr lang="en-US" dirty="0">
                <a:latin typeface="Times New Roman" panose="02020603050405020304" pitchFamily="18" charset="0"/>
                <a:cs typeface="Times New Roman" panose="02020603050405020304" pitchFamily="18" charset="0"/>
              </a:rPr>
              <a:t> specialization towards placement status” failed to be rejected (p &lt; 0.05). </a:t>
            </a:r>
          </a:p>
          <a:p>
            <a:pPr algn="just"/>
            <a:r>
              <a:rPr lang="en-US" dirty="0">
                <a:latin typeface="Times New Roman" panose="02020603050405020304" pitchFamily="18" charset="0"/>
                <a:cs typeface="Times New Roman" panose="02020603050405020304" pitchFamily="18" charset="0"/>
              </a:rPr>
              <a:t>Further, the fifth hypothesis, “H05: No association between stream of degree and placement status” failed to be rejected (p &gt; 0.05). </a:t>
            </a:r>
          </a:p>
          <a:p>
            <a:pPr algn="just"/>
            <a:r>
              <a:rPr lang="en-US" dirty="0">
                <a:latin typeface="Times New Roman" panose="02020603050405020304" pitchFamily="18" charset="0"/>
                <a:cs typeface="Times New Roman" panose="02020603050405020304" pitchFamily="18" charset="0"/>
              </a:rPr>
              <a:t>Thus, the present work found a significant association of degree stream and placement status. For the present work, we proposed the alternative hypothesis, “H05A: A significant association between the stream of degree and placement status” with remarks “failed to accept”, which proved that the bachelor degree of streams (</a:t>
            </a:r>
            <a:r>
              <a:rPr lang="en-US" dirty="0" err="1">
                <a:latin typeface="Times New Roman" panose="02020603050405020304" pitchFamily="18" charset="0"/>
                <a:cs typeface="Times New Roman" panose="02020603050405020304" pitchFamily="18" charset="0"/>
              </a:rPr>
              <a:t>Sci&amp;Tech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Comm&amp;Mgmt</a:t>
            </a:r>
            <a:r>
              <a:rPr lang="en-US" dirty="0">
                <a:latin typeface="Times New Roman" panose="02020603050405020304" pitchFamily="18" charset="0"/>
                <a:cs typeface="Times New Roman" panose="02020603050405020304" pitchFamily="18" charset="0"/>
              </a:rPr>
              <a:t>, and others) have a correlation with students’ placements. </a:t>
            </a:r>
          </a:p>
          <a:p>
            <a:pPr algn="just"/>
            <a:r>
              <a:rPr lang="en-US" dirty="0">
                <a:latin typeface="Times New Roman" panose="02020603050405020304" pitchFamily="18" charset="0"/>
                <a:cs typeface="Times New Roman" panose="02020603050405020304" pitchFamily="18" charset="0"/>
              </a:rPr>
              <a:t>This work can also conclude that the bachelor’s degree streams did not have any impact on placement status.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09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85AB3-EBCB-401B-BAED-411F6B847F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B086C0-DF71-4AA0-89BC-C4BB95E76A81}"/>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highest accuracy (90%) with features that also play a major role in the placement of students. </a:t>
            </a:r>
          </a:p>
          <a:p>
            <a:pPr algn="just"/>
            <a:r>
              <a:rPr lang="en-US" sz="2400" dirty="0">
                <a:latin typeface="Times New Roman" panose="02020603050405020304" pitchFamily="18" charset="0"/>
                <a:cs typeface="Times New Roman" panose="02020603050405020304" pitchFamily="18" charset="0"/>
              </a:rPr>
              <a:t>It was observed that work experience with the highest master’s degree percentage and SSC percentage are necessary for getting a placement. </a:t>
            </a:r>
          </a:p>
          <a:p>
            <a:pPr algn="just"/>
            <a:r>
              <a:rPr lang="en-US" sz="2400" dirty="0">
                <a:latin typeface="Times New Roman" panose="02020603050405020304" pitchFamily="18" charset="0"/>
                <a:cs typeface="Times New Roman" panose="02020603050405020304" pitchFamily="18" charset="0"/>
              </a:rPr>
              <a:t>The seventh objective for predicting the gender of a placed student with an RF model with the highest accuracy (88%).</a:t>
            </a:r>
          </a:p>
          <a:p>
            <a:pPr algn="just"/>
            <a:r>
              <a:rPr lang="en-US" sz="2400" dirty="0">
                <a:latin typeface="Times New Roman" panose="02020603050405020304" pitchFamily="18" charset="0"/>
                <a:cs typeface="Times New Roman" panose="02020603050405020304" pitchFamily="18" charset="0"/>
              </a:rPr>
              <a:t> The present paper unleashed thoughts on a real-time solution to assessing the impact of demographic features on placement and their offered salaries and to helping predict the placement status of given students’ academic percentage and other features with the extraction of important features in getting a placement. </a:t>
            </a:r>
          </a:p>
          <a:p>
            <a:pPr algn="just"/>
            <a:r>
              <a:rPr lang="en-US" sz="2400" dirty="0">
                <a:latin typeface="Times New Roman" panose="02020603050405020304" pitchFamily="18" charset="0"/>
                <a:cs typeface="Times New Roman" panose="02020603050405020304" pitchFamily="18" charset="0"/>
              </a:rPr>
              <a:t>It also predicted the gender of placement.</a:t>
            </a:r>
          </a:p>
          <a:p>
            <a:pPr algn="just"/>
            <a:endParaRPr 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285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366F-B139-4BCC-8C9D-FB908C9FCC9B}"/>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0314C12E-C9D1-4BC4-A295-06D83BD022C3}"/>
              </a:ext>
            </a:extLst>
          </p:cNvPr>
          <p:cNvSpPr>
            <a:spLocks noGrp="1"/>
          </p:cNvSpPr>
          <p:nvPr>
            <p:ph idx="1"/>
          </p:nvPr>
        </p:nvSpPr>
        <p:spPr/>
        <p:txBody>
          <a:bodyPr>
            <a:normAutofit fontScale="77500" lnSpcReduction="20000"/>
          </a:bodyPr>
          <a:lstStyle/>
          <a:p>
            <a:pPr algn="just"/>
            <a:r>
              <a:rPr lang="en-IN" dirty="0">
                <a:latin typeface="Times New Roman" panose="02020603050405020304" pitchFamily="18" charset="0"/>
                <a:cs typeface="Times New Roman" panose="02020603050405020304" pitchFamily="18" charset="0"/>
              </a:rPr>
              <a:t>1. Sen, B.; </a:t>
            </a:r>
            <a:r>
              <a:rPr lang="en-IN" dirty="0" err="1">
                <a:latin typeface="Times New Roman" panose="02020603050405020304" pitchFamily="18" charset="0"/>
                <a:cs typeface="Times New Roman" panose="02020603050405020304" pitchFamily="18" charset="0"/>
              </a:rPr>
              <a:t>Uçar</a:t>
            </a:r>
            <a:r>
              <a:rPr lang="en-IN" dirty="0">
                <a:latin typeface="Times New Roman" panose="02020603050405020304" pitchFamily="18" charset="0"/>
                <a:cs typeface="Times New Roman" panose="02020603050405020304" pitchFamily="18" charset="0"/>
              </a:rPr>
              <a:t>, E.; Dele, D. Predicting and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secondary education placement-test scores: A data mining approach. Expert Syst. ppl. 2012, 39, 9468–9476. [</a:t>
            </a:r>
            <a:r>
              <a:rPr lang="en-IN" dirty="0" err="1">
                <a:latin typeface="Times New Roman" panose="02020603050405020304" pitchFamily="18" charset="0"/>
                <a:cs typeface="Times New Roman" panose="02020603050405020304" pitchFamily="18" charset="0"/>
              </a:rPr>
              <a:t>CrossRef</a:t>
            </a:r>
            <a:r>
              <a:rPr lang="en-IN" dirty="0">
                <a:latin typeface="Times New Roman" panose="02020603050405020304" pitchFamily="18" charset="0"/>
                <a:cs typeface="Times New Roman" panose="02020603050405020304" pitchFamily="18" charset="0"/>
              </a:rPr>
              <a:t>]</a:t>
            </a:r>
          </a:p>
          <a:p>
            <a:pPr algn="just"/>
            <a:r>
              <a:rPr lang="en-IN" dirty="0">
                <a:latin typeface="Times New Roman" panose="02020603050405020304" pitchFamily="18" charset="0"/>
                <a:cs typeface="Times New Roman" panose="02020603050405020304" pitchFamily="18" charset="0"/>
              </a:rPr>
              <a:t>2. Gallagher, A.M.; De </a:t>
            </a:r>
            <a:r>
              <a:rPr lang="en-IN" dirty="0" err="1">
                <a:latin typeface="Times New Roman" panose="02020603050405020304" pitchFamily="18" charset="0"/>
                <a:cs typeface="Times New Roman" panose="02020603050405020304" pitchFamily="18" charset="0"/>
              </a:rPr>
              <a:t>Lisi</a:t>
            </a:r>
            <a:r>
              <a:rPr lang="en-IN" dirty="0">
                <a:latin typeface="Times New Roman" panose="02020603050405020304" pitchFamily="18" charset="0"/>
                <a:cs typeface="Times New Roman" panose="02020603050405020304" pitchFamily="18" charset="0"/>
              </a:rPr>
              <a:t>, R. Gender differences in Scholastic Aptitude Test: Mathematics problem solving among high-ability students. J. Educ. Psychol. 1994, 86, 204–211. [</a:t>
            </a:r>
            <a:r>
              <a:rPr lang="en-IN" dirty="0" err="1">
                <a:latin typeface="Times New Roman" panose="02020603050405020304" pitchFamily="18" charset="0"/>
                <a:cs typeface="Times New Roman" panose="02020603050405020304" pitchFamily="18" charset="0"/>
              </a:rPr>
              <a:t>CrossRef</a:t>
            </a:r>
            <a:r>
              <a:rPr lang="en-IN" dirty="0">
                <a:latin typeface="Times New Roman" panose="02020603050405020304" pitchFamily="18" charset="0"/>
                <a:cs typeface="Times New Roman" panose="02020603050405020304" pitchFamily="18" charset="0"/>
              </a:rPr>
              <a:t>]</a:t>
            </a:r>
          </a:p>
          <a:p>
            <a:pPr algn="just"/>
            <a:r>
              <a:rPr lang="en-IN" dirty="0">
                <a:latin typeface="Times New Roman" panose="02020603050405020304" pitchFamily="18" charset="0"/>
                <a:cs typeface="Times New Roman" panose="02020603050405020304" pitchFamily="18" charset="0"/>
              </a:rPr>
              <a:t>3. Roshan D.; Ben, K. Campus Placement. Available online: </a:t>
            </a:r>
            <a:r>
              <a:rPr lang="en-IN" dirty="0">
                <a:latin typeface="Times New Roman" panose="02020603050405020304" pitchFamily="18" charset="0"/>
                <a:cs typeface="Times New Roman" panose="02020603050405020304" pitchFamily="18" charset="0"/>
                <a:hlinkClick r:id="rId2"/>
              </a:rPr>
              <a:t>https://www.kaggle.com/benroshan/factors-affecting-campus</a:t>
            </a:r>
            <a:r>
              <a:rPr lang="en-IN" dirty="0">
                <a:latin typeface="Times New Roman" panose="02020603050405020304" pitchFamily="18" charset="0"/>
                <a:cs typeface="Times New Roman" panose="02020603050405020304" pitchFamily="18" charset="0"/>
              </a:rPr>
              <a:t> placement (accessed on 19 December 2020).</a:t>
            </a:r>
          </a:p>
          <a:p>
            <a:pPr algn="just"/>
            <a:r>
              <a:rPr lang="en-IN" dirty="0">
                <a:latin typeface="Times New Roman" panose="02020603050405020304" pitchFamily="18" charset="0"/>
                <a:cs typeface="Times New Roman" panose="02020603050405020304" pitchFamily="18" charset="0"/>
              </a:rPr>
              <a:t>4. Ojha, A.; </a:t>
            </a:r>
            <a:r>
              <a:rPr lang="en-IN" dirty="0" err="1">
                <a:latin typeface="Times New Roman" panose="02020603050405020304" pitchFamily="18" charset="0"/>
                <a:cs typeface="Times New Roman" panose="02020603050405020304" pitchFamily="18" charset="0"/>
              </a:rPr>
              <a:t>Pattnaik</a:t>
            </a:r>
            <a:r>
              <a:rPr lang="en-IN" dirty="0">
                <a:latin typeface="Times New Roman" panose="02020603050405020304" pitchFamily="18" charset="0"/>
                <a:cs typeface="Times New Roman" panose="02020603050405020304" pitchFamily="18" charset="0"/>
              </a:rPr>
              <a:t>, U.; Sankar S.R. Data analytics on placement data in a South Asian University. In Proceedings of the IEEE 2017 International Conference on Energy, Communication, Data Analytics and Soft Computing (ICECDS), Chennai, India, 1–2 August 2017; pp. 2413–2442.</a:t>
            </a:r>
          </a:p>
          <a:p>
            <a:pPr algn="just"/>
            <a:r>
              <a:rPr lang="en-IN" dirty="0">
                <a:latin typeface="Times New Roman" panose="02020603050405020304" pitchFamily="18" charset="0"/>
                <a:cs typeface="Times New Roman" panose="02020603050405020304" pitchFamily="18" charset="0"/>
              </a:rPr>
              <a:t>5. </a:t>
            </a:r>
            <a:r>
              <a:rPr lang="en-IN" dirty="0" err="1">
                <a:latin typeface="Times New Roman" panose="02020603050405020304" pitchFamily="18" charset="0"/>
                <a:cs typeface="Times New Roman" panose="02020603050405020304" pitchFamily="18" charset="0"/>
              </a:rPr>
              <a:t>Pruthi</a:t>
            </a:r>
            <a:r>
              <a:rPr lang="en-IN" dirty="0">
                <a:latin typeface="Times New Roman" panose="02020603050405020304" pitchFamily="18" charset="0"/>
                <a:cs typeface="Times New Roman" panose="02020603050405020304" pitchFamily="18" charset="0"/>
              </a:rPr>
              <a:t>, K.A.; Bhatia, P. Application of Data Mining in predicting placement of students. In Proceedings of the IEEE 2015 International Conference on Green Computing and Internet of Things (</a:t>
            </a:r>
            <a:r>
              <a:rPr lang="en-IN" dirty="0" err="1">
                <a:latin typeface="Times New Roman" panose="02020603050405020304" pitchFamily="18" charset="0"/>
                <a:cs typeface="Times New Roman" panose="02020603050405020304" pitchFamily="18" charset="0"/>
              </a:rPr>
              <a:t>ICGCIoT</a:t>
            </a:r>
            <a:r>
              <a:rPr lang="en-IN" dirty="0">
                <a:latin typeface="Times New Roman" panose="02020603050405020304" pitchFamily="18" charset="0"/>
                <a:cs typeface="Times New Roman" panose="02020603050405020304" pitchFamily="18" charset="0"/>
              </a:rPr>
              <a:t>), Greater Noida, India, 8–10 October 2015; pp. 53–58.</a:t>
            </a:r>
          </a:p>
        </p:txBody>
      </p:sp>
    </p:spTree>
    <p:extLst>
      <p:ext uri="{BB962C8B-B14F-4D97-AF65-F5344CB8AC3E}">
        <p14:creationId xmlns:p14="http://schemas.microsoft.com/office/powerpoint/2010/main" val="413776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25D46-90E7-46AF-801C-5E9908B4EF24}"/>
              </a:ext>
            </a:extLst>
          </p:cNvPr>
          <p:cNvSpPr>
            <a:spLocks noGrp="1"/>
          </p:cNvSpPr>
          <p:nvPr>
            <p:ph idx="1"/>
          </p:nvPr>
        </p:nvSpPr>
        <p:spPr/>
        <p:txBody>
          <a:bodyPr>
            <a:normAutofit fontScale="47500" lnSpcReduction="20000"/>
          </a:bodyPr>
          <a:lstStyle/>
          <a:p>
            <a:pPr algn="just">
              <a:lnSpc>
                <a:spcPct val="170000"/>
              </a:lnSpc>
            </a:pPr>
            <a:r>
              <a:rPr lang="en-US" b="1" i="1" dirty="0">
                <a:latin typeface="Times New Roman" panose="02020603050405020304" pitchFamily="18" charset="0"/>
                <a:cs typeface="Times New Roman" panose="02020603050405020304" pitchFamily="18" charset="0"/>
              </a:rPr>
              <a:t>The present study accentuated a hybrid approach to evaluate the impact, association and discrepancies of demographic characteristics on a student’s Job placement.</a:t>
            </a:r>
          </a:p>
          <a:p>
            <a:pPr algn="just">
              <a:lnSpc>
                <a:spcPct val="170000"/>
              </a:lnSpc>
            </a:pPr>
            <a:r>
              <a:rPr lang="en-US" b="1" i="1" dirty="0">
                <a:latin typeface="Times New Roman" panose="02020603050405020304" pitchFamily="18" charset="0"/>
                <a:cs typeface="Times New Roman" panose="02020603050405020304" pitchFamily="18" charset="0"/>
              </a:rPr>
              <a:t>Extracted several significant academic features that determine the Master of Business Administration (MBA) student placement and confirm the placed gender.</a:t>
            </a:r>
          </a:p>
          <a:p>
            <a:pPr algn="just">
              <a:lnSpc>
                <a:spcPct val="170000"/>
              </a:lnSpc>
            </a:pPr>
            <a:r>
              <a:rPr lang="en-US" b="1" i="1" dirty="0">
                <a:latin typeface="Times New Roman" panose="02020603050405020304" pitchFamily="18" charset="0"/>
                <a:cs typeface="Times New Roman" panose="02020603050405020304" pitchFamily="18" charset="0"/>
              </a:rPr>
              <a:t> Recommended a novel futuristic roadmap for students, parents, guardians, institutions, and companies to benefit at a certain level.</a:t>
            </a:r>
          </a:p>
          <a:p>
            <a:pPr algn="just">
              <a:lnSpc>
                <a:spcPct val="170000"/>
              </a:lnSpc>
            </a:pPr>
            <a:r>
              <a:rPr lang="en-US" b="1" i="1" dirty="0">
                <a:latin typeface="Times New Roman" panose="02020603050405020304" pitchFamily="18" charset="0"/>
                <a:cs typeface="Times New Roman" panose="02020603050405020304" pitchFamily="18" charset="0"/>
              </a:rPr>
              <a:t>The first five experiments were conducted with deep statistical computations, and the last two experiments were performed with supervised machine learning approaches.</a:t>
            </a:r>
          </a:p>
          <a:p>
            <a:pPr algn="just">
              <a:lnSpc>
                <a:spcPct val="170000"/>
              </a:lnSpc>
            </a:pPr>
            <a:r>
              <a:rPr lang="en-US" b="1" i="1" dirty="0">
                <a:latin typeface="Times New Roman" panose="02020603050405020304" pitchFamily="18" charset="0"/>
                <a:cs typeface="Times New Roman" panose="02020603050405020304" pitchFamily="18" charset="0"/>
              </a:rPr>
              <a:t> A statistical t-test performed at 0.05 significance level.</a:t>
            </a:r>
          </a:p>
          <a:p>
            <a:pPr algn="just">
              <a:lnSpc>
                <a:spcPct val="170000"/>
              </a:lnSpc>
            </a:pPr>
            <a:r>
              <a:rPr lang="en-US" b="1" i="1" dirty="0">
                <a:latin typeface="Times New Roman" panose="02020603050405020304" pitchFamily="18" charset="0"/>
                <a:cs typeface="Times New Roman" panose="02020603050405020304" pitchFamily="18" charset="0"/>
              </a:rPr>
              <a:t>Chi2 test also taken for verifying the association.</a:t>
            </a:r>
          </a:p>
          <a:p>
            <a:pPr algn="just">
              <a:lnSpc>
                <a:spcPct val="170000"/>
              </a:lnSpc>
            </a:pPr>
            <a:r>
              <a:rPr lang="en-US" b="1" i="1" dirty="0">
                <a:latin typeface="Times New Roman" panose="02020603050405020304" pitchFamily="18" charset="0"/>
                <a:cs typeface="Times New Roman" panose="02020603050405020304" pitchFamily="18" charset="0"/>
              </a:rPr>
              <a:t>Support vector machine, Random Forest and other supervised learning algorithms are used here</a:t>
            </a:r>
            <a:endParaRPr lang="en-IN" b="1" i="1" dirty="0">
              <a:latin typeface="Times New Roman" panose="02020603050405020304" pitchFamily="18" charset="0"/>
              <a:cs typeface="Times New Roman" panose="02020603050405020304" pitchFamily="18" charset="0"/>
            </a:endParaRPr>
          </a:p>
        </p:txBody>
      </p:sp>
      <p:pic>
        <p:nvPicPr>
          <p:cNvPr id="1026" name="Picture 2" descr="Most Famous Abstract Artworks In The Last 100 Years | The Artling">
            <a:extLst>
              <a:ext uri="{FF2B5EF4-FFF2-40B4-BE49-F238E27FC236}">
                <a16:creationId xmlns:a16="http://schemas.microsoft.com/office/drawing/2014/main" id="{31D2CD9B-D0E6-4237-BCD6-EAF703C93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678" y="73024"/>
            <a:ext cx="6470975" cy="15971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7331DA-670F-4F6F-BC7F-1B709429429B}"/>
              </a:ext>
            </a:extLst>
          </p:cNvPr>
          <p:cNvSpPr txBox="1"/>
          <p:nvPr/>
        </p:nvSpPr>
        <p:spPr>
          <a:xfrm>
            <a:off x="4900805" y="169505"/>
            <a:ext cx="2108719" cy="584775"/>
          </a:xfrm>
          <a:prstGeom prst="rect">
            <a:avLst/>
          </a:prstGeom>
          <a:noFill/>
        </p:spPr>
        <p:txBody>
          <a:bodyPr wrap="square" rtlCol="0">
            <a:spAutoFit/>
          </a:bodyPr>
          <a:lstStyle/>
          <a:p>
            <a:r>
              <a:rPr lang="en-US" sz="3200" dirty="0">
                <a:solidFill>
                  <a:srgbClr val="FF0000"/>
                </a:solidFill>
              </a:rPr>
              <a:t>Abstract</a:t>
            </a:r>
            <a:endParaRPr lang="en-IN" sz="3200" dirty="0">
              <a:solidFill>
                <a:srgbClr val="FF0000"/>
              </a:solidFill>
            </a:endParaRPr>
          </a:p>
        </p:txBody>
      </p:sp>
    </p:spTree>
    <p:extLst>
      <p:ext uri="{BB962C8B-B14F-4D97-AF65-F5344CB8AC3E}">
        <p14:creationId xmlns:p14="http://schemas.microsoft.com/office/powerpoint/2010/main" val="850976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A54E-06C3-4B54-808A-C39F63C1695F}"/>
              </a:ext>
            </a:extLst>
          </p:cNvPr>
          <p:cNvSpPr>
            <a:spLocks noGrp="1"/>
          </p:cNvSpPr>
          <p:nvPr>
            <p:ph type="title"/>
          </p:nvPr>
        </p:nvSpPr>
        <p:spPr/>
        <p:txBody>
          <a:bodyPr/>
          <a:lstStyle/>
          <a:p>
            <a:r>
              <a:rPr lang="en-US" dirty="0"/>
              <a:t>Thanks</a:t>
            </a:r>
            <a:endParaRPr lang="en-IN" dirty="0"/>
          </a:p>
        </p:txBody>
      </p:sp>
      <p:sp>
        <p:nvSpPr>
          <p:cNvPr id="3" name="Content Placeholder 2">
            <a:extLst>
              <a:ext uri="{FF2B5EF4-FFF2-40B4-BE49-F238E27FC236}">
                <a16:creationId xmlns:a16="http://schemas.microsoft.com/office/drawing/2014/main" id="{6E25AADD-7605-4CEF-A3F9-A9094C228A7B}"/>
              </a:ext>
            </a:extLst>
          </p:cNvPr>
          <p:cNvSpPr>
            <a:spLocks noGrp="1"/>
          </p:cNvSpPr>
          <p:nvPr>
            <p:ph idx="1"/>
          </p:nvPr>
        </p:nvSpPr>
        <p:spPr/>
        <p:txBody>
          <a:bodyPr/>
          <a:lstStyle/>
          <a:p>
            <a:r>
              <a:rPr lang="en-US" dirty="0"/>
              <a:t>Contact:</a:t>
            </a:r>
          </a:p>
          <a:p>
            <a:r>
              <a:rPr lang="en-US" dirty="0"/>
              <a:t>Dr. Deepak Kumar</a:t>
            </a:r>
          </a:p>
          <a:p>
            <a:r>
              <a:rPr lang="en-US" dirty="0"/>
              <a:t>Email: </a:t>
            </a:r>
            <a:r>
              <a:rPr lang="en-US" dirty="0">
                <a:hlinkClick r:id="rId2"/>
              </a:rPr>
              <a:t>dr.d.k.mehta81@gmail.com</a:t>
            </a:r>
            <a:endParaRPr lang="en-US" dirty="0"/>
          </a:p>
          <a:p>
            <a:pPr lvl="2"/>
            <a:r>
              <a:rPr lang="en-US" dirty="0">
                <a:hlinkClick r:id="rId3"/>
              </a:rPr>
              <a:t>Deepak.e11296@cumail.in</a:t>
            </a:r>
            <a:endParaRPr lang="en-US" dirty="0"/>
          </a:p>
          <a:p>
            <a:pPr marL="914400" lvl="2" indent="0">
              <a:buNone/>
            </a:pPr>
            <a:r>
              <a:rPr lang="en-IN" sz="1800" dirty="0" err="1">
                <a:effectLst/>
                <a:latin typeface="Times New Roman" panose="02020603050405020304" pitchFamily="18" charset="0"/>
                <a:ea typeface="Times New Roman" panose="02020603050405020304" pitchFamily="18" charset="0"/>
                <a:cs typeface="Arial" panose="020B0604020202020204" pitchFamily="34" charset="0"/>
              </a:rPr>
              <a:t>Orcid</a:t>
            </a:r>
            <a:r>
              <a:rPr lang="en-IN" sz="1800" dirty="0">
                <a:effectLst/>
                <a:latin typeface="Times New Roman" panose="02020603050405020304" pitchFamily="18" charset="0"/>
                <a:ea typeface="Times New Roman" panose="02020603050405020304" pitchFamily="18" charset="0"/>
                <a:cs typeface="Arial" panose="020B0604020202020204" pitchFamily="34" charset="0"/>
              </a:rPr>
              <a:t> Id: </a:t>
            </a:r>
            <a:r>
              <a:rPr lang="en-IN" sz="18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4"/>
              </a:rPr>
              <a:t>https://orcid.org/0000-0001-5280-843X</a:t>
            </a:r>
            <a:endParaRPr lang="en-IN" sz="18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endParaRPr>
          </a:p>
          <a:p>
            <a:pPr marL="914400" lvl="2" indent="0">
              <a:buNone/>
            </a:pPr>
            <a:r>
              <a:rPr lang="en-IN" sz="1800" dirty="0">
                <a:latin typeface="Times New Roman" panose="02020603050405020304" pitchFamily="18" charset="0"/>
                <a:cs typeface="Arial" panose="020B0604020202020204" pitchFamily="34" charset="0"/>
              </a:rPr>
              <a:t>Linked in: </a:t>
            </a:r>
            <a:r>
              <a:rPr lang="en-IN" sz="1600" b="0" i="0" dirty="0">
                <a:effectLst/>
                <a:latin typeface="-apple-system"/>
                <a:hlinkClick r:id="rId5"/>
              </a:rPr>
              <a:t>www.linkedin.com/in/dr-deepak-mehta-963838152</a:t>
            </a:r>
            <a:endParaRPr lang="en-IN" sz="1800" b="0" i="0" u="sng" dirty="0">
              <a:solidFill>
                <a:srgbClr val="0563C1"/>
              </a:solidFill>
              <a:latin typeface="Times New Roman" panose="02020603050405020304" pitchFamily="18" charset="0"/>
              <a:cs typeface="Arial" panose="020B0604020202020204" pitchFamily="34" charset="0"/>
            </a:endParaRPr>
          </a:p>
          <a:p>
            <a:pPr marL="914400" lvl="2" indent="0">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914400" lvl="2" indent="0">
              <a:buNone/>
            </a:pPr>
            <a:endParaRPr lang="en-IN" dirty="0"/>
          </a:p>
        </p:txBody>
      </p:sp>
    </p:spTree>
    <p:extLst>
      <p:ext uri="{BB962C8B-B14F-4D97-AF65-F5344CB8AC3E}">
        <p14:creationId xmlns:p14="http://schemas.microsoft.com/office/powerpoint/2010/main" val="1614515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8E0B9-65E7-41B0-8352-BFCE58C43A1C}"/>
              </a:ext>
            </a:extLst>
          </p:cNvPr>
          <p:cNvSpPr>
            <a:spLocks noGrp="1"/>
          </p:cNvSpPr>
          <p:nvPr>
            <p:ph idx="1"/>
          </p:nvPr>
        </p:nvSpPr>
        <p:spPr>
          <a:xfrm>
            <a:off x="838200" y="1474237"/>
            <a:ext cx="10515600" cy="5018638"/>
          </a:xfrm>
        </p:spPr>
        <p:txBody>
          <a:bodyPr>
            <a:noAutofit/>
          </a:bodyPr>
          <a:lstStyle/>
          <a:p>
            <a:pPr algn="just"/>
            <a:r>
              <a:rPr lang="en-US" sz="2200" dirty="0">
                <a:latin typeface="Times New Roman" panose="02020603050405020304" pitchFamily="18" charset="0"/>
                <a:cs typeface="Times New Roman" panose="02020603050405020304" pitchFamily="18" charset="0"/>
              </a:rPr>
              <a:t>Nowadays, data are available in a productive manner in educational organizations’ databases but are never utilized at a significant level.</a:t>
            </a:r>
          </a:p>
          <a:p>
            <a:pPr algn="just"/>
            <a:r>
              <a:rPr lang="en-US" sz="2200" dirty="0">
                <a:latin typeface="Times New Roman" panose="02020603050405020304" pitchFamily="18" charset="0"/>
                <a:cs typeface="Times New Roman" panose="02020603050405020304" pitchFamily="18" charset="0"/>
              </a:rPr>
              <a:t>It can become beneficial to the institutes in improving the quality of training according to industry requirements.</a:t>
            </a:r>
          </a:p>
          <a:p>
            <a:pPr algn="just"/>
            <a:r>
              <a:rPr lang="en-US" sz="2200" dirty="0">
                <a:latin typeface="Times New Roman" panose="02020603050405020304" pitchFamily="18" charset="0"/>
                <a:cs typeface="Times New Roman" panose="02020603050405020304" pitchFamily="18" charset="0"/>
              </a:rPr>
              <a:t> Any college or university deems it a success when their students get placed in well-settled companies or organizations.</a:t>
            </a:r>
          </a:p>
          <a:p>
            <a:pPr algn="just"/>
            <a:r>
              <a:rPr lang="en-US" sz="2200" dirty="0">
                <a:latin typeface="Times New Roman" panose="02020603050405020304" pitchFamily="18" charset="0"/>
                <a:cs typeface="Times New Roman" panose="02020603050405020304" pitchFamily="18" charset="0"/>
              </a:rPr>
              <a:t>In this pandemic, when there is cutthroat competition and fewer jobs, one wants to know which skills or characteristics matter to companies.</a:t>
            </a:r>
          </a:p>
          <a:p>
            <a:pPr algn="just"/>
            <a:r>
              <a:rPr lang="en-US" sz="2200" dirty="0">
                <a:latin typeface="Times New Roman" panose="02020603050405020304" pitchFamily="18" charset="0"/>
                <a:cs typeface="Times New Roman" panose="02020603050405020304" pitchFamily="18" charset="0"/>
              </a:rPr>
              <a:t>This can be explored by analyzing the previous years’ placement datasets.</a:t>
            </a:r>
          </a:p>
          <a:p>
            <a:pPr algn="just"/>
            <a:r>
              <a:rPr lang="en-US" sz="2200" dirty="0">
                <a:latin typeface="Times New Roman" panose="02020603050405020304" pitchFamily="18" charset="0"/>
                <a:cs typeface="Times New Roman" panose="02020603050405020304" pitchFamily="18" charset="0"/>
              </a:rPr>
              <a:t> Moreover, machine learning is one of these techniques, which can be used in predicting the skills and other requirements that are needed for desired industry recruiters.</a:t>
            </a:r>
          </a:p>
          <a:p>
            <a:pPr algn="just"/>
            <a:r>
              <a:rPr lang="en-US" sz="2200" dirty="0">
                <a:latin typeface="Times New Roman" panose="02020603050405020304" pitchFamily="18" charset="0"/>
                <a:cs typeface="Times New Roman" panose="02020603050405020304" pitchFamily="18" charset="0"/>
              </a:rPr>
              <a:t>In prestigious intuitions, placement analysis and forecasting systems always help assess student performance and secure a suitable placement quickly</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2050" name="Picture 2" descr="Tips for Writing an Engaging Introduction – Assignment Writing Help | Blog">
            <a:extLst>
              <a:ext uri="{FF2B5EF4-FFF2-40B4-BE49-F238E27FC236}">
                <a16:creationId xmlns:a16="http://schemas.microsoft.com/office/drawing/2014/main" id="{77AC1C62-CE29-4FCA-993F-1FC8579D5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21" y="298581"/>
            <a:ext cx="3549422" cy="97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2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D0D1D5-9551-43DB-AB07-B4FA033124E5}"/>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The disproportionate placement numbers are always reflected in college placement drives. It is often assumed among recruiters that female students might score higher in any competitive test and may be helpful in their academic endeavors [2].</a:t>
            </a:r>
          </a:p>
          <a:p>
            <a:pPr algn="just"/>
            <a:r>
              <a:rPr lang="en-US" sz="2200" dirty="0">
                <a:latin typeface="Times New Roman" panose="02020603050405020304" pitchFamily="18" charset="0"/>
                <a:cs typeface="Times New Roman" panose="02020603050405020304" pitchFamily="18" charset="0"/>
              </a:rPr>
              <a:t>The present study is also interested in realizing all the factors that lead to students’ success (or failure) at the master’s level in getting a placement and assessing the impact of gender on the placement test.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3074" name="Picture 2" descr="Continued Images, Stock Photos &amp; Vectors | Shutterstock">
            <a:extLst>
              <a:ext uri="{FF2B5EF4-FFF2-40B4-BE49-F238E27FC236}">
                <a16:creationId xmlns:a16="http://schemas.microsoft.com/office/drawing/2014/main" id="{45714708-F310-4969-B8A8-DDB82D601C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84"/>
          <a:stretch/>
        </p:blipFill>
        <p:spPr bwMode="auto">
          <a:xfrm>
            <a:off x="1009066" y="254000"/>
            <a:ext cx="3712224" cy="140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16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402F85-7B88-4A3F-8498-1180B88DCD0F}"/>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Used secondary data on campus placement from the Kaggle website[3].</a:t>
            </a:r>
          </a:p>
          <a:p>
            <a:pPr algn="just"/>
            <a:r>
              <a:rPr lang="en-US" sz="2400" dirty="0">
                <a:latin typeface="Times New Roman" panose="02020603050405020304" pitchFamily="18" charset="0"/>
                <a:cs typeface="Times New Roman" panose="02020603050405020304" pitchFamily="18" charset="0"/>
              </a:rPr>
              <a:t>The study has been done to analyze the impact of gender on students’ offered salary in campus placement.</a:t>
            </a:r>
          </a:p>
          <a:p>
            <a:pPr algn="just"/>
            <a:r>
              <a:rPr lang="en-US" sz="2400" dirty="0">
                <a:latin typeface="Times New Roman" panose="02020603050405020304" pitchFamily="18" charset="0"/>
                <a:cs typeface="Times New Roman" panose="02020603050405020304" pitchFamily="18" charset="0"/>
              </a:rPr>
              <a:t>For this study, we have taken an independent t-test to compare the two groups to the offered salary. </a:t>
            </a:r>
          </a:p>
          <a:p>
            <a:pPr algn="just"/>
            <a:r>
              <a:rPr lang="en-US" sz="2400" dirty="0">
                <a:latin typeface="Times New Roman" panose="02020603050405020304" pitchFamily="18" charset="0"/>
                <a:cs typeface="Times New Roman" panose="02020603050405020304" pitchFamily="18" charset="0"/>
              </a:rPr>
              <a:t>To find the significant difference between two unrelated groups, the independent t-test is a better approach.</a:t>
            </a:r>
          </a:p>
          <a:p>
            <a:pPr algn="just"/>
            <a:r>
              <a:rPr lang="en-US" sz="2400" dirty="0">
                <a:latin typeface="Times New Roman" panose="02020603050405020304" pitchFamily="18" charset="0"/>
                <a:cs typeface="Times New Roman" panose="02020603050405020304" pitchFamily="18" charset="0"/>
              </a:rPr>
              <a:t>Explored the significant association between specialization, degree-stream and placement status.</a:t>
            </a:r>
          </a:p>
          <a:p>
            <a:pPr algn="just"/>
            <a:r>
              <a:rPr lang="en-US" sz="2400" dirty="0">
                <a:latin typeface="Times New Roman" panose="02020603050405020304" pitchFamily="18" charset="0"/>
                <a:cs typeface="Times New Roman" panose="02020603050405020304" pitchFamily="18" charset="0"/>
              </a:rPr>
              <a:t>To explore a significant correlation between two nominal variables, a chi-square (χ2) test of independence (non-parametric) is appropriate.</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pic>
        <p:nvPicPr>
          <p:cNvPr id="6" name="Picture 2" descr="Continued Images, Stock Photos &amp; Vectors | Shutterstock">
            <a:extLst>
              <a:ext uri="{FF2B5EF4-FFF2-40B4-BE49-F238E27FC236}">
                <a16:creationId xmlns:a16="http://schemas.microsoft.com/office/drawing/2014/main" id="{FA21AAB1-95F6-40CC-944F-9647586C7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84"/>
          <a:stretch/>
        </p:blipFill>
        <p:spPr bwMode="auto">
          <a:xfrm>
            <a:off x="1009066" y="254000"/>
            <a:ext cx="3712224" cy="140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9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11C659-BBFE-48ED-8FB4-8DEAD9BDC8C2}"/>
              </a:ext>
            </a:extLst>
          </p:cNvPr>
          <p:cNvSpPr>
            <a:spLocks noGrp="1"/>
          </p:cNvSpPr>
          <p:nvPr>
            <p:ph idx="1"/>
          </p:nvPr>
        </p:nvSpPr>
        <p:spPr/>
        <p:txBody>
          <a:bodyPr>
            <a:noAutofit/>
          </a:bodyPr>
          <a:lstStyle/>
          <a:p>
            <a:pPr algn="just"/>
            <a:r>
              <a:rPr lang="en-US" sz="2200" dirty="0">
                <a:latin typeface="Times New Roman" panose="02020603050405020304" pitchFamily="18" charset="0"/>
                <a:cs typeface="Times New Roman" panose="02020603050405020304" pitchFamily="18" charset="0"/>
              </a:rPr>
              <a:t>Used contemporary predictive algorithms to identify the placement status and the gender of placed students in campus placement. </a:t>
            </a:r>
          </a:p>
          <a:p>
            <a:pPr algn="just"/>
            <a:r>
              <a:rPr lang="en-US" sz="2200" dirty="0">
                <a:latin typeface="Times New Roman" panose="02020603050405020304" pitchFamily="18" charset="0"/>
                <a:cs typeface="Times New Roman" panose="02020603050405020304" pitchFamily="18" charset="0"/>
              </a:rPr>
              <a:t>For this, we used RF, </a:t>
            </a:r>
            <a:r>
              <a:rPr lang="en-US" sz="2200" dirty="0" err="1">
                <a:latin typeface="Times New Roman" panose="02020603050405020304" pitchFamily="18" charset="0"/>
                <a:cs typeface="Times New Roman" panose="02020603050405020304" pitchFamily="18" charset="0"/>
              </a:rPr>
              <a:t>XGBoost</a:t>
            </a:r>
            <a:r>
              <a:rPr lang="en-US" sz="2200" dirty="0">
                <a:latin typeface="Times New Roman" panose="02020603050405020304" pitchFamily="18" charset="0"/>
                <a:cs typeface="Times New Roman" panose="02020603050405020304" pitchFamily="18" charset="0"/>
              </a:rPr>
              <a:t> (XGB), SVM, and Logistic regression (LR) classification algorithms.</a:t>
            </a:r>
          </a:p>
          <a:p>
            <a:pPr algn="just"/>
            <a:r>
              <a:rPr lang="en-US" sz="2200" dirty="0">
                <a:latin typeface="Times New Roman" panose="02020603050405020304" pitchFamily="18" charset="0"/>
                <a:cs typeface="Times New Roman" panose="02020603050405020304" pitchFamily="18" charset="0"/>
              </a:rPr>
              <a:t> We also used the intrinsic feature ranking algorithm of RF and XGB to extract essential features on which prediction is assessed.</a:t>
            </a:r>
          </a:p>
          <a:p>
            <a:pPr algn="just"/>
            <a:r>
              <a:rPr lang="en-US" sz="2200" dirty="0">
                <a:latin typeface="Times New Roman" panose="02020603050405020304" pitchFamily="18" charset="0"/>
                <a:cs typeface="Times New Roman" panose="02020603050405020304" pitchFamily="18" charset="0"/>
              </a:rPr>
              <a:t>RF can be used to find the best combination of features, and it will not allow over-fitting trees in the model if there are more decision trees. </a:t>
            </a:r>
          </a:p>
          <a:p>
            <a:pPr algn="just"/>
            <a:r>
              <a:rPr lang="en-US" sz="2200" dirty="0">
                <a:latin typeface="Times New Roman" panose="02020603050405020304" pitchFamily="18" charset="0"/>
                <a:cs typeface="Times New Roman" panose="02020603050405020304" pitchFamily="18" charset="0"/>
              </a:rPr>
              <a:t>SVM is popular due to the linear separable feature in high dimensional space (many features). </a:t>
            </a:r>
          </a:p>
          <a:p>
            <a:pPr algn="just"/>
            <a:r>
              <a:rPr lang="en-US" sz="2200" dirty="0">
                <a:latin typeface="Times New Roman" panose="02020603050405020304" pitchFamily="18" charset="0"/>
                <a:cs typeface="Times New Roman" panose="02020603050405020304" pitchFamily="18" charset="0"/>
              </a:rPr>
              <a:t>The XGB works well with datasets containing numerical and categorical features and data with only numerical features.</a:t>
            </a:r>
            <a:endParaRPr lang="en-IN" sz="2200" dirty="0">
              <a:latin typeface="Times New Roman" panose="02020603050405020304" pitchFamily="18" charset="0"/>
              <a:cs typeface="Times New Roman" panose="02020603050405020304" pitchFamily="18" charset="0"/>
            </a:endParaRPr>
          </a:p>
        </p:txBody>
      </p:sp>
      <p:pic>
        <p:nvPicPr>
          <p:cNvPr id="4" name="Picture 2" descr="Continued Images, Stock Photos &amp; Vectors | Shutterstock">
            <a:extLst>
              <a:ext uri="{FF2B5EF4-FFF2-40B4-BE49-F238E27FC236}">
                <a16:creationId xmlns:a16="http://schemas.microsoft.com/office/drawing/2014/main" id="{BD0BE377-A736-4FFA-B8A9-2AF0C72F47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84"/>
          <a:stretch/>
        </p:blipFill>
        <p:spPr bwMode="auto">
          <a:xfrm>
            <a:off x="1009066" y="254000"/>
            <a:ext cx="3712224" cy="140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45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D793-A12B-4E94-A1AC-3BEB86B8DF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7483AB-F6EB-4126-BB14-39AA02259B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E96FAAE-5D7E-4E60-80E1-90A6E990DBB4}"/>
              </a:ext>
            </a:extLst>
          </p:cNvPr>
          <p:cNvPicPr>
            <a:picLocks noChangeAspect="1"/>
          </p:cNvPicPr>
          <p:nvPr/>
        </p:nvPicPr>
        <p:blipFill rotWithShape="1">
          <a:blip r:embed="rId2"/>
          <a:srcRect l="23495" t="11428" r="20714" b="41905"/>
          <a:stretch/>
        </p:blipFill>
        <p:spPr>
          <a:xfrm>
            <a:off x="838200" y="531842"/>
            <a:ext cx="10311881" cy="5225145"/>
          </a:xfrm>
          <a:prstGeom prst="rect">
            <a:avLst/>
          </a:prstGeom>
        </p:spPr>
      </p:pic>
    </p:spTree>
    <p:extLst>
      <p:ext uri="{BB962C8B-B14F-4D97-AF65-F5344CB8AC3E}">
        <p14:creationId xmlns:p14="http://schemas.microsoft.com/office/powerpoint/2010/main" val="3481858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383</TotalTime>
  <Words>4531</Words>
  <Application>Microsoft Office PowerPoint</Application>
  <PresentationFormat>Widescreen</PresentationFormat>
  <Paragraphs>229</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-apple-system</vt:lpstr>
      <vt:lpstr>Arial</vt:lpstr>
      <vt:lpstr>Calibri</vt:lpstr>
      <vt:lpstr>Calibri Light</vt:lpstr>
      <vt:lpstr>Times New Roman</vt:lpstr>
      <vt:lpstr>Office Theme</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 and Hypotheses</vt:lpstr>
      <vt:lpstr>PowerPoint Presentation</vt:lpstr>
      <vt:lpstr>PowerPoint Presentation</vt:lpstr>
      <vt:lpstr>Dataset Description</vt:lpstr>
      <vt:lpstr>Descriptive Analysis</vt:lpstr>
      <vt:lpstr>PowerPoint Presentation</vt:lpstr>
      <vt:lpstr>Challenge During classification</vt:lpstr>
      <vt:lpstr>SMOTE</vt:lpstr>
      <vt:lpstr>Experiment-1</vt:lpstr>
      <vt:lpstr>PowerPoint Presentation</vt:lpstr>
      <vt:lpstr>Experiment-2</vt:lpstr>
      <vt:lpstr>PowerPoint Presentation</vt:lpstr>
      <vt:lpstr>Experiment-3</vt:lpstr>
      <vt:lpstr>PowerPoint Presentation</vt:lpstr>
      <vt:lpstr>Experiment-4</vt:lpstr>
      <vt:lpstr>PowerPoint Presentation</vt:lpstr>
      <vt:lpstr>Experiment-5</vt:lpstr>
      <vt:lpstr>Experiment-6</vt:lpstr>
      <vt:lpstr>PowerPoint Presentation</vt:lpstr>
      <vt:lpstr>PowerPoint Presentation</vt:lpstr>
      <vt:lpstr>PowerPoint Presentation</vt:lpstr>
      <vt:lpstr>Discussion</vt:lpstr>
      <vt:lpstr>PowerPoint Presentation</vt:lpstr>
      <vt:lpstr>PowerPoint Presentation</vt:lpstr>
      <vt:lpstr>PowerPoint Presentation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Deepak Mehta</dc:creator>
  <cp:lastModifiedBy>Dr. Deepak Mehta</cp:lastModifiedBy>
  <cp:revision>54</cp:revision>
  <dcterms:created xsi:type="dcterms:W3CDTF">2022-02-08T08:42:20Z</dcterms:created>
  <dcterms:modified xsi:type="dcterms:W3CDTF">2022-02-09T15:15:52Z</dcterms:modified>
</cp:coreProperties>
</file>